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98" r:id="rId6"/>
    <p:sldId id="261" r:id="rId7"/>
    <p:sldId id="259" r:id="rId8"/>
    <p:sldId id="267" r:id="rId9"/>
    <p:sldId id="262" r:id="rId10"/>
    <p:sldId id="263" r:id="rId11"/>
    <p:sldId id="265" r:id="rId12"/>
    <p:sldId id="266" r:id="rId13"/>
    <p:sldId id="268" r:id="rId14"/>
    <p:sldId id="269" r:id="rId15"/>
    <p:sldId id="270" r:id="rId16"/>
    <p:sldId id="272" r:id="rId17"/>
    <p:sldId id="279" r:id="rId18"/>
    <p:sldId id="271" r:id="rId19"/>
    <p:sldId id="273" r:id="rId20"/>
    <p:sldId id="274" r:id="rId21"/>
    <p:sldId id="275" r:id="rId22"/>
    <p:sldId id="277" r:id="rId23"/>
    <p:sldId id="276" r:id="rId24"/>
    <p:sldId id="290" r:id="rId25"/>
    <p:sldId id="278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91" r:id="rId34"/>
    <p:sldId id="294" r:id="rId35"/>
    <p:sldId id="295" r:id="rId36"/>
    <p:sldId id="292" r:id="rId37"/>
    <p:sldId id="293" r:id="rId38"/>
    <p:sldId id="296" r:id="rId39"/>
    <p:sldId id="288" r:id="rId40"/>
    <p:sldId id="289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09" autoAdjust="0"/>
    <p:restoredTop sz="94660"/>
  </p:normalViewPr>
  <p:slideViewPr>
    <p:cSldViewPr snapToGrid="0">
      <p:cViewPr varScale="1">
        <p:scale>
          <a:sx n="67" d="100"/>
          <a:sy n="67" d="100"/>
        </p:scale>
        <p:origin x="102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78BB4-45A9-45C4-B242-32F3A78E9E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D255FB-2063-4B64-9CC5-2934E46EA4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B8E31-1FE1-4BFB-94A7-6EBC3828B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24193-C85C-45AF-AE08-478CF73A6C4B}" type="datetimeFigureOut">
              <a:rPr lang="en-GB" smtClean="0"/>
              <a:t>02/11/2021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59B743-1AE6-4912-8C53-46060CD35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2C071A-873E-4541-A8CE-737AB38DD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386D-5A95-49AE-BB22-43E0B8AF9E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5494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0B1D0-096E-4317-8B61-03229AC40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9E03C9-C67A-4EDD-A660-92A57333DD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A60D59-E10F-4FFA-9427-A7B238921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24193-C85C-45AF-AE08-478CF73A6C4B}" type="datetimeFigureOut">
              <a:rPr lang="en-GB" smtClean="0"/>
              <a:t>02/11/2021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6F5934-E80B-471F-931F-56CB174B0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9ACAEC-ACF3-492B-82F7-774699853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386D-5A95-49AE-BB22-43E0B8AF9E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0084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B541F-6694-41A3-B233-C5A01618F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90B653-4952-4098-99F8-134466757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5294E0-CFE6-4FFC-AF79-835B992FE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24193-C85C-45AF-AE08-478CF73A6C4B}" type="datetimeFigureOut">
              <a:rPr lang="en-GB" smtClean="0"/>
              <a:t>02/11/2021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838E84-2F0E-47C6-A4D6-BF0177CFB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DD1DDD-8142-4EC9-AC86-F7A7022A7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386D-5A95-49AE-BB22-43E0B8AF9E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4861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7B35E-574C-4A59-8A92-BF0D487D9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66D8E5-F70F-44A7-9AB8-83370A96EC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BF4214-5C06-4CA0-9AEE-91AB8796A5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95AB98-A960-4408-AB9D-E62FFAFFA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24193-C85C-45AF-AE08-478CF73A6C4B}" type="datetimeFigureOut">
              <a:rPr lang="en-GB" smtClean="0"/>
              <a:t>02/11/2021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A558DC-5E6F-45AA-8F44-6570776FC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29AE98-1BA1-4CD9-B502-E752B9774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386D-5A95-49AE-BB22-43E0B8AF9E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1879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B4EB0-A2D9-458F-A674-224068BD0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A0A85F-7009-485B-91FD-F95C7408E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31EE66-1DB7-422E-8944-DD6DA45DDC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77D3B4-D5A2-4B27-8AF3-626B860D48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ABE0B1-2393-443E-98F3-F9B1A83818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3928A22-AC7E-47A6-843D-14ED25078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24193-C85C-45AF-AE08-478CF73A6C4B}" type="datetimeFigureOut">
              <a:rPr lang="en-GB" smtClean="0"/>
              <a:t>02/11/2021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07DE95-CFC6-42D6-93FA-15BC45074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C34E02-25BA-4B8C-A1BD-1185C9CD9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386D-5A95-49AE-BB22-43E0B8AF9E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1002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FA47F-6AAD-425C-8F84-FB48008D9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301241-9507-4E90-B540-1826EDAF1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24193-C85C-45AF-AE08-478CF73A6C4B}" type="datetimeFigureOut">
              <a:rPr lang="en-GB" smtClean="0"/>
              <a:t>02/11/2021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FC6D89-33DC-4353-B450-E27AF5601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155C12-8BD9-42F5-9313-5BF780C3B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386D-5A95-49AE-BB22-43E0B8AF9E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6449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B15255-846E-4A52-A712-000767E5B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24193-C85C-45AF-AE08-478CF73A6C4B}" type="datetimeFigureOut">
              <a:rPr lang="en-GB" smtClean="0"/>
              <a:t>02/11/2021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F79214-3B63-40EF-AC10-4FF0065B4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1E6A61-4600-4505-974B-B1C8C920A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386D-5A95-49AE-BB22-43E0B8AF9E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622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15346-B124-4209-B252-78971DC58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9EBFD8-826A-446C-800E-D6A49DCD1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B1067C-EE6C-46E9-967A-E1A4328DDB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3AA819-BB20-41C6-9F76-00EDD2959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24193-C85C-45AF-AE08-478CF73A6C4B}" type="datetimeFigureOut">
              <a:rPr lang="en-GB" smtClean="0"/>
              <a:t>02/11/2021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1878D8-69F4-4DC9-9280-7A1B1E6CD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4BFFB2-D953-44B0-BA56-386CCD315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386D-5A95-49AE-BB22-43E0B8AF9E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2162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0D80B-7551-478F-BD2B-2070C95FD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274CCF-7417-444F-9BC4-A5E1AAFF58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3B06E2-D312-4B52-89E4-3FC9F6442B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27E707-C67E-48FC-BD73-0D9E2C0BD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24193-C85C-45AF-AE08-478CF73A6C4B}" type="datetimeFigureOut">
              <a:rPr lang="en-GB" smtClean="0"/>
              <a:t>02/11/2021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9D4C25-265A-4E48-93D7-4E81449C8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3E7732-9F04-4899-8FDB-4C377EF49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386D-5A95-49AE-BB22-43E0B8AF9E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4198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E45E3-3827-4D4B-A4DA-57930037F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8DED23-1AA0-4F33-8707-48A82F5F89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B132D2-04C8-442B-B43B-5A2B1B037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24193-C85C-45AF-AE08-478CF73A6C4B}" type="datetimeFigureOut">
              <a:rPr lang="en-GB" smtClean="0"/>
              <a:t>02/11/2021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1F679E-AC8D-4CDE-BE98-5501B86A1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0A001D-01BA-4B50-9707-E8AB3F970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386D-5A95-49AE-BB22-43E0B8AF9E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9096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5C7DA1E-0644-4E37-8A56-5274F65675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084527-33E6-44D4-8E5F-9950722B09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509B50-5EF1-4F0F-B547-3769B466D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24193-C85C-45AF-AE08-478CF73A6C4B}" type="datetimeFigureOut">
              <a:rPr lang="en-GB" smtClean="0"/>
              <a:t>02/11/2021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549930-BDD5-42D3-B135-5597F8E94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DBB5FC-30D3-4457-B789-6C1AACA51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B386D-5A95-49AE-BB22-43E0B8AF9E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57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D804CF-270A-4BD1-8579-4102BD9F9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9FB7D3-3176-476B-9991-5DD723F218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E47C0-2AA9-467F-93B5-F24EE5CFF1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524193-C85C-45AF-AE08-478CF73A6C4B}" type="datetimeFigureOut">
              <a:rPr lang="en-GB" smtClean="0"/>
              <a:t>02/11/2021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159642-8505-4902-B2A5-137546FAFC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FB84E4-0E39-4351-AE2C-FD52007135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BB386D-5A95-49AE-BB22-43E0B8AF9E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1750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8" name="Rectangle 70">
            <a:extLst>
              <a:ext uri="{FF2B5EF4-FFF2-40B4-BE49-F238E27FC236}">
                <a16:creationId xmlns:a16="http://schemas.microsoft.com/office/drawing/2014/main" id="{2172A0AC-3DCE-4672-BCAF-28FEF91F60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AE6F1C77-EDC9-4C5F-8C1C-62DD46BDA3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Door of the Ka&amp;#39;bah - IslamicLandmarks.com">
            <a:extLst>
              <a:ext uri="{FF2B5EF4-FFF2-40B4-BE49-F238E27FC236}">
                <a16:creationId xmlns:a16="http://schemas.microsoft.com/office/drawing/2014/main" id="{034FBD6D-5D5B-49A9-8C1C-F556C5566B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09" r="14612"/>
          <a:stretch/>
        </p:blipFill>
        <p:spPr bwMode="auto">
          <a:xfrm>
            <a:off x="20" y="10"/>
            <a:ext cx="8450297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FC3642B-EEBB-4225-9C2E-5F1538D53A50}"/>
              </a:ext>
            </a:extLst>
          </p:cNvPr>
          <p:cNvSpPr txBox="1"/>
          <p:nvPr/>
        </p:nvSpPr>
        <p:spPr>
          <a:xfrm>
            <a:off x="2252663" y="2617663"/>
            <a:ext cx="7234238" cy="30638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3900" kern="1200" dirty="0">
                <a:solidFill>
                  <a:srgbClr val="FFFFFF"/>
                </a:solidFill>
                <a:latin typeface="Sherlyn" panose="02000503000000000000" pitchFamily="50" charset="0"/>
                <a:ea typeface="+mj-ea"/>
                <a:cs typeface="+mj-cs"/>
              </a:rPr>
              <a:t>Umrah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7C6207-1715-4947-A7A4-070DF37FE40B}"/>
              </a:ext>
            </a:extLst>
          </p:cNvPr>
          <p:cNvSpPr txBox="1"/>
          <p:nvPr/>
        </p:nvSpPr>
        <p:spPr>
          <a:xfrm>
            <a:off x="2857686" y="5832079"/>
            <a:ext cx="6219825" cy="4376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i="1" dirty="0">
                <a:solidFill>
                  <a:srgbClr val="FFFFFF"/>
                </a:solidFill>
              </a:rPr>
              <a:t>Presentation based on the works of Mufti Faraz Mahmudi</a:t>
            </a: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AC0CB205-8F2F-4C62-9DF0-D4D4B060870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7" r="24470"/>
          <a:stretch/>
        </p:blipFill>
        <p:spPr>
          <a:xfrm>
            <a:off x="9704706" y="0"/>
            <a:ext cx="2084196" cy="1643053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17443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2B57DBD-BD6E-4A09-B8E2-9FE6D288D4FB}"/>
              </a:ext>
            </a:extLst>
          </p:cNvPr>
          <p:cNvSpPr/>
          <p:nvPr/>
        </p:nvSpPr>
        <p:spPr>
          <a:xfrm>
            <a:off x="8004313" y="1295921"/>
            <a:ext cx="3538330" cy="8509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dirty="0">
                <a:solidFill>
                  <a:srgbClr val="FF3300"/>
                </a:solidFill>
                <a:ea typeface="+mj-ea"/>
                <a:cs typeface="+mj-cs"/>
              </a:rPr>
              <a:t>State of Ihram</a:t>
            </a:r>
            <a:endParaRPr lang="en-US" sz="4400" dirty="0">
              <a:solidFill>
                <a:srgbClr val="FF3300"/>
              </a:solidFill>
              <a:ea typeface="+mj-ea"/>
              <a:cs typeface="+mj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8CBDC0-F72D-4EC7-8208-E3297D660D02}"/>
              </a:ext>
            </a:extLst>
          </p:cNvPr>
          <p:cNvSpPr/>
          <p:nvPr/>
        </p:nvSpPr>
        <p:spPr>
          <a:xfrm>
            <a:off x="631969" y="3099724"/>
            <a:ext cx="10910674" cy="231647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Ihram refers to the </a:t>
            </a:r>
            <a:r>
              <a:rPr lang="en-US" sz="2800" b="1" dirty="0"/>
              <a:t>state</a:t>
            </a:r>
            <a:r>
              <a:rPr lang="en-US" sz="2800" dirty="0"/>
              <a:t> that you must enter prior to going into the sacred precinct of Makkah for Umrah. While you are in this state certain acts become haram - hence the term Ihram (literally, “to make haram.”)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The wearing of the white clothing symbolises this state, although this state is not entered into by wearing the sheets of white alone. </a:t>
            </a:r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EC74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44DECF6A-5152-4602-A0D3-62CD4025FD8A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379532-E460-42B1-A54A-ADA72AA8E546}"/>
              </a:ext>
            </a:extLst>
          </p:cNvPr>
          <p:cNvSpPr txBox="1"/>
          <p:nvPr/>
        </p:nvSpPr>
        <p:spPr>
          <a:xfrm>
            <a:off x="212034" y="6444734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dirty="0">
                <a:solidFill>
                  <a:schemeClr val="bg1"/>
                </a:solidFill>
              </a:rPr>
              <a:t>hajjnaseeha.com</a:t>
            </a:r>
          </a:p>
        </p:txBody>
      </p:sp>
    </p:spTree>
    <p:extLst>
      <p:ext uri="{BB962C8B-B14F-4D97-AF65-F5344CB8AC3E}">
        <p14:creationId xmlns:p14="http://schemas.microsoft.com/office/powerpoint/2010/main" val="2552523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2B57DBD-BD6E-4A09-B8E2-9FE6D288D4FB}"/>
              </a:ext>
            </a:extLst>
          </p:cNvPr>
          <p:cNvSpPr/>
          <p:nvPr/>
        </p:nvSpPr>
        <p:spPr>
          <a:xfrm>
            <a:off x="4965430" y="629268"/>
            <a:ext cx="6586491" cy="12861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dirty="0">
                <a:solidFill>
                  <a:srgbClr val="FF3300"/>
                </a:solidFill>
                <a:ea typeface="+mj-ea"/>
                <a:cs typeface="+mj-cs"/>
              </a:rPr>
              <a:t>Men’s Ihram</a:t>
            </a:r>
            <a:endParaRPr lang="en-US" sz="4400" dirty="0">
              <a:solidFill>
                <a:srgbClr val="FF3300"/>
              </a:solidFill>
              <a:ea typeface="+mj-ea"/>
              <a:cs typeface="+mj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8CBDC0-F72D-4EC7-8208-E3297D660D02}"/>
              </a:ext>
            </a:extLst>
          </p:cNvPr>
          <p:cNvSpPr/>
          <p:nvPr/>
        </p:nvSpPr>
        <p:spPr>
          <a:xfrm>
            <a:off x="4942369" y="2554148"/>
            <a:ext cx="6586489" cy="30082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It is preferable to wear two white new or washed sheets of cloth: an upper garment and a lower garment.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Males should wear slippers/sandals which expose the tarsal bone/mid-foot area where there is a protruding bone.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CD79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44DECF6A-5152-4602-A0D3-62CD4025FD8A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379532-E460-42B1-A54A-ADA72AA8E546}"/>
              </a:ext>
            </a:extLst>
          </p:cNvPr>
          <p:cNvSpPr txBox="1"/>
          <p:nvPr/>
        </p:nvSpPr>
        <p:spPr>
          <a:xfrm>
            <a:off x="212034" y="6444734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dirty="0">
                <a:solidFill>
                  <a:schemeClr val="bg1"/>
                </a:solidFill>
              </a:rPr>
              <a:t>hajjnaseeha.com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B7CE7AA-E0C4-44BA-B340-25778DC700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634210"/>
            <a:ext cx="2409825" cy="287655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F9BAB0FC-4EBD-40AB-B307-3D80D628F3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04912" y="2071183"/>
            <a:ext cx="4072267" cy="3387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338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ractical-Ihram-Demonstration-by-Mufti-Abdur-Rahman-ibn-Yusuf - 10Youtube.com">
            <a:hlinkClick r:id="" action="ppaction://media"/>
            <a:extLst>
              <a:ext uri="{FF2B5EF4-FFF2-40B4-BE49-F238E27FC236}">
                <a16:creationId xmlns:a16="http://schemas.microsoft.com/office/drawing/2014/main" id="{737EF189-C4B0-4E9E-A76F-36DC5BB00CE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01786" y="788504"/>
            <a:ext cx="9388428" cy="528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876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346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2B57DBD-BD6E-4A09-B8E2-9FE6D288D4FB}"/>
              </a:ext>
            </a:extLst>
          </p:cNvPr>
          <p:cNvSpPr/>
          <p:nvPr/>
        </p:nvSpPr>
        <p:spPr>
          <a:xfrm>
            <a:off x="512699" y="719173"/>
            <a:ext cx="6586491" cy="78899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dirty="0">
                <a:solidFill>
                  <a:srgbClr val="FF3300"/>
                </a:solidFill>
                <a:ea typeface="+mj-ea"/>
                <a:cs typeface="+mj-cs"/>
              </a:rPr>
              <a:t>Meeqat</a:t>
            </a:r>
            <a:endParaRPr lang="en-US" sz="4400" dirty="0">
              <a:solidFill>
                <a:srgbClr val="FF3300"/>
              </a:solidFill>
              <a:ea typeface="+mj-ea"/>
              <a:cs typeface="+mj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DECF6A-5152-4602-A0D3-62CD4025FD8A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379532-E460-42B1-A54A-ADA72AA8E546}"/>
              </a:ext>
            </a:extLst>
          </p:cNvPr>
          <p:cNvSpPr txBox="1"/>
          <p:nvPr/>
        </p:nvSpPr>
        <p:spPr>
          <a:xfrm>
            <a:off x="212034" y="6444734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dirty="0">
                <a:solidFill>
                  <a:schemeClr val="bg1"/>
                </a:solidFill>
              </a:rPr>
              <a:t>hajjnaseeha.com</a:t>
            </a:r>
          </a:p>
        </p:txBody>
      </p:sp>
      <p:pic>
        <p:nvPicPr>
          <p:cNvPr id="1026" name="Picture 2" descr="Image result for meeqat">
            <a:extLst>
              <a:ext uri="{FF2B5EF4-FFF2-40B4-BE49-F238E27FC236}">
                <a16:creationId xmlns:a16="http://schemas.microsoft.com/office/drawing/2014/main" id="{78896BBE-805C-4401-9DF5-DAA535DEC4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100" y="990112"/>
            <a:ext cx="6148387" cy="4556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Image result for meeqat">
            <a:extLst>
              <a:ext uri="{FF2B5EF4-FFF2-40B4-BE49-F238E27FC236}">
                <a16:creationId xmlns:a16="http://schemas.microsoft.com/office/drawing/2014/main" id="{E16CBB90-1473-47F9-A29E-7F6FBA9D94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48" t="53814" r="26724" b="13892"/>
          <a:stretch/>
        </p:blipFill>
        <p:spPr bwMode="auto">
          <a:xfrm>
            <a:off x="512699" y="3994261"/>
            <a:ext cx="4371487" cy="1894515"/>
          </a:xfrm>
          <a:prstGeom prst="rect">
            <a:avLst/>
          </a:prstGeom>
          <a:noFill/>
          <a:ln w="25400">
            <a:solidFill>
              <a:srgbClr val="FF33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A3D2A84-A996-4B53-A055-59346EF2380C}"/>
              </a:ext>
            </a:extLst>
          </p:cNvPr>
          <p:cNvCxnSpPr>
            <a:stCxn id="10" idx="3"/>
          </p:cNvCxnSpPr>
          <p:nvPr/>
        </p:nvCxnSpPr>
        <p:spPr>
          <a:xfrm flipV="1">
            <a:off x="4884186" y="4360985"/>
            <a:ext cx="3345414" cy="580534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19189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18CBDC0-F72D-4EC7-8208-E3297D660D02}"/>
              </a:ext>
            </a:extLst>
          </p:cNvPr>
          <p:cNvSpPr/>
          <p:nvPr/>
        </p:nvSpPr>
        <p:spPr>
          <a:xfrm>
            <a:off x="397563" y="2090172"/>
            <a:ext cx="1117158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Women may wear an abaya, scarf, gloves, socks and shoes. </a:t>
            </a:r>
          </a:p>
          <a:p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 face must not have anything touching it physically.  </a:t>
            </a:r>
          </a:p>
          <a:p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However, she can cover the face with a cap fitted with a veil </a:t>
            </a:r>
          </a:p>
          <a:p>
            <a:r>
              <a:rPr lang="en-US" sz="2800" dirty="0"/>
              <a:t>    hanging over the cap as not to touch the face if she prefers to</a:t>
            </a:r>
            <a:endParaRPr lang="en-GB" sz="28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2B57DBD-BD6E-4A09-B8E2-9FE6D288D4FB}"/>
              </a:ext>
            </a:extLst>
          </p:cNvPr>
          <p:cNvSpPr/>
          <p:nvPr/>
        </p:nvSpPr>
        <p:spPr>
          <a:xfrm>
            <a:off x="397563" y="1071072"/>
            <a:ext cx="353410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3300"/>
                </a:solidFill>
              </a:rPr>
              <a:t>Women’s Ihram</a:t>
            </a:r>
            <a:endParaRPr lang="en-GB" sz="4000" dirty="0">
              <a:solidFill>
                <a:srgbClr val="FF33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DECF6A-5152-4602-A0D3-62CD4025FD8A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379532-E460-42B1-A54A-ADA72AA8E546}"/>
              </a:ext>
            </a:extLst>
          </p:cNvPr>
          <p:cNvSpPr txBox="1"/>
          <p:nvPr/>
        </p:nvSpPr>
        <p:spPr>
          <a:xfrm>
            <a:off x="212034" y="6444734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hajjnaseeha.com</a:t>
            </a:r>
          </a:p>
        </p:txBody>
      </p:sp>
    </p:spTree>
    <p:extLst>
      <p:ext uri="{BB962C8B-B14F-4D97-AF65-F5344CB8AC3E}">
        <p14:creationId xmlns:p14="http://schemas.microsoft.com/office/powerpoint/2010/main" val="3784801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18CBDC0-F72D-4EC7-8208-E3297D660D02}"/>
              </a:ext>
            </a:extLst>
          </p:cNvPr>
          <p:cNvSpPr/>
          <p:nvPr/>
        </p:nvSpPr>
        <p:spPr>
          <a:xfrm>
            <a:off x="419684" y="1656769"/>
            <a:ext cx="1117158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Sins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Foul language, fighting, quarrelling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All forms of intimacy with one’s spouse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Wearing day to day clothes like Jubbah, shirt, trousers, t-shirts, hats etc. for men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Using perfume and fragrances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Removal of body hair - to comb, pluck, trim or cut the beard hair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Clipping the nails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Wearing footwear covering the shoe-lace area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For a male to cover the head with something touching the head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For a female to let a cloth cover her face in a manner it is touching her face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To hunt or help in hunting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To kill lice</a:t>
            </a:r>
            <a:endParaRPr lang="en-GB" sz="2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2B57DBD-BD6E-4A09-B8E2-9FE6D288D4FB}"/>
              </a:ext>
            </a:extLst>
          </p:cNvPr>
          <p:cNvSpPr/>
          <p:nvPr/>
        </p:nvSpPr>
        <p:spPr>
          <a:xfrm>
            <a:off x="419684" y="834937"/>
            <a:ext cx="466191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3300"/>
                </a:solidFill>
              </a:rPr>
              <a:t>Prohibitions in Ihram</a:t>
            </a:r>
            <a:endParaRPr lang="en-GB" sz="4000" dirty="0">
              <a:solidFill>
                <a:srgbClr val="FF33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DECF6A-5152-4602-A0D3-62CD4025FD8A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379532-E460-42B1-A54A-ADA72AA8E546}"/>
              </a:ext>
            </a:extLst>
          </p:cNvPr>
          <p:cNvSpPr txBox="1"/>
          <p:nvPr/>
        </p:nvSpPr>
        <p:spPr>
          <a:xfrm>
            <a:off x="212034" y="6444734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hajjnaseeha.com</a:t>
            </a:r>
          </a:p>
        </p:txBody>
      </p:sp>
    </p:spTree>
    <p:extLst>
      <p:ext uri="{BB962C8B-B14F-4D97-AF65-F5344CB8AC3E}">
        <p14:creationId xmlns:p14="http://schemas.microsoft.com/office/powerpoint/2010/main" val="26914222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18CBDC0-F72D-4EC7-8208-E3297D660D02}"/>
              </a:ext>
            </a:extLst>
          </p:cNvPr>
          <p:cNvSpPr/>
          <p:nvPr/>
        </p:nvSpPr>
        <p:spPr>
          <a:xfrm>
            <a:off x="419684" y="1656769"/>
            <a:ext cx="1117158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Having a shower for purification or for coolness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Using unscented soap - </a:t>
            </a:r>
            <a:r>
              <a:rPr lang="en-US" sz="1600" i="1" dirty="0"/>
              <a:t>However, it is preferable not to remove dirt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Injections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Bandages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To wear sunglasses, glasses or a watch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To change a nappy or diaper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Miswak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It is permissible to wrap yourself in a blanket - </a:t>
            </a:r>
            <a:r>
              <a:rPr lang="en-US" sz="1600" i="1" dirty="0"/>
              <a:t>The whole body can be covered except the face and head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To wear a belt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To kill scorpions, snakes, mosquitoes, wasps and flies</a:t>
            </a:r>
            <a:endParaRPr lang="en-GB" sz="2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2B57DBD-BD6E-4A09-B8E2-9FE6D288D4FB}"/>
              </a:ext>
            </a:extLst>
          </p:cNvPr>
          <p:cNvSpPr/>
          <p:nvPr/>
        </p:nvSpPr>
        <p:spPr>
          <a:xfrm>
            <a:off x="419684" y="834937"/>
            <a:ext cx="492282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3300"/>
                </a:solidFill>
              </a:rPr>
              <a:t>Permissibility in Ihram</a:t>
            </a:r>
            <a:endParaRPr lang="en-GB" sz="4000" dirty="0">
              <a:solidFill>
                <a:srgbClr val="FF33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DECF6A-5152-4602-A0D3-62CD4025FD8A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379532-E460-42B1-A54A-ADA72AA8E546}"/>
              </a:ext>
            </a:extLst>
          </p:cNvPr>
          <p:cNvSpPr txBox="1"/>
          <p:nvPr/>
        </p:nvSpPr>
        <p:spPr>
          <a:xfrm>
            <a:off x="212034" y="6444734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hajjnaseeha.com</a:t>
            </a:r>
          </a:p>
        </p:txBody>
      </p:sp>
    </p:spTree>
    <p:extLst>
      <p:ext uri="{BB962C8B-B14F-4D97-AF65-F5344CB8AC3E}">
        <p14:creationId xmlns:p14="http://schemas.microsoft.com/office/powerpoint/2010/main" val="1071649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18CBDC0-F72D-4EC7-8208-E3297D660D02}"/>
              </a:ext>
            </a:extLst>
          </p:cNvPr>
          <p:cNvSpPr/>
          <p:nvPr/>
        </p:nvSpPr>
        <p:spPr>
          <a:xfrm>
            <a:off x="435491" y="2498826"/>
            <a:ext cx="11171583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It is </a:t>
            </a:r>
            <a:r>
              <a:rPr lang="en-US" sz="2800" b="1" dirty="0"/>
              <a:t>Sunnah</a:t>
            </a:r>
            <a:r>
              <a:rPr lang="en-US" sz="2800" dirty="0"/>
              <a:t> to: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take a bath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r>
              <a:rPr lang="en-US" sz="2800" dirty="0"/>
              <a:t>It is </a:t>
            </a:r>
            <a:r>
              <a:rPr lang="en-US" sz="2800" b="1" dirty="0"/>
              <a:t>Mustahab </a:t>
            </a:r>
            <a:r>
              <a:rPr lang="en-US" sz="2800" dirty="0"/>
              <a:t>(recommended) to</a:t>
            </a:r>
            <a:r>
              <a:rPr lang="en-US" sz="2800" b="1" dirty="0"/>
              <a:t>:</a:t>
            </a: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trim one’s moustache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remove hair from pubic areas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clip nails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apply perfume</a:t>
            </a:r>
            <a:endParaRPr lang="en-GB" sz="28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2B57DBD-BD6E-4A09-B8E2-9FE6D288D4FB}"/>
              </a:ext>
            </a:extLst>
          </p:cNvPr>
          <p:cNvSpPr/>
          <p:nvPr/>
        </p:nvSpPr>
        <p:spPr>
          <a:xfrm>
            <a:off x="433662" y="1428396"/>
            <a:ext cx="558762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3300"/>
                </a:solidFill>
              </a:rPr>
              <a:t>Before coming into Ihram</a:t>
            </a:r>
            <a:endParaRPr lang="en-GB" sz="4000" dirty="0">
              <a:solidFill>
                <a:srgbClr val="FF33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DECF6A-5152-4602-A0D3-62CD4025FD8A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379532-E460-42B1-A54A-ADA72AA8E546}"/>
              </a:ext>
            </a:extLst>
          </p:cNvPr>
          <p:cNvSpPr txBox="1"/>
          <p:nvPr/>
        </p:nvSpPr>
        <p:spPr>
          <a:xfrm>
            <a:off x="212034" y="6444734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hajjnaseeha.com</a:t>
            </a:r>
          </a:p>
        </p:txBody>
      </p:sp>
    </p:spTree>
    <p:extLst>
      <p:ext uri="{BB962C8B-B14F-4D97-AF65-F5344CB8AC3E}">
        <p14:creationId xmlns:p14="http://schemas.microsoft.com/office/powerpoint/2010/main" val="32998899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18CBDC0-F72D-4EC7-8208-E3297D660D02}"/>
              </a:ext>
            </a:extLst>
          </p:cNvPr>
          <p:cNvSpPr/>
          <p:nvPr/>
        </p:nvSpPr>
        <p:spPr>
          <a:xfrm>
            <a:off x="419684" y="1787413"/>
            <a:ext cx="1117158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Meeqat</a:t>
            </a:r>
            <a:r>
              <a:rPr lang="en-US" sz="2400" dirty="0"/>
              <a:t> is the boundary before which pilgrims must be in the state of Ihram, otherwise a penalty will be due on them. </a:t>
            </a:r>
          </a:p>
          <a:p>
            <a:r>
              <a:rPr lang="en-US" sz="2400" dirty="0"/>
              <a:t>     This means wearing the Ihram cloths (for men) and making the intention of Umrah.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2B57DBD-BD6E-4A09-B8E2-9FE6D288D4FB}"/>
              </a:ext>
            </a:extLst>
          </p:cNvPr>
          <p:cNvSpPr/>
          <p:nvPr/>
        </p:nvSpPr>
        <p:spPr>
          <a:xfrm>
            <a:off x="419684" y="834937"/>
            <a:ext cx="513974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3300"/>
                </a:solidFill>
              </a:rPr>
              <a:t>When to get into Ihram</a:t>
            </a:r>
            <a:endParaRPr lang="en-GB" sz="4000" dirty="0">
              <a:solidFill>
                <a:srgbClr val="FF33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DECF6A-5152-4602-A0D3-62CD4025FD8A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379532-E460-42B1-A54A-ADA72AA8E546}"/>
              </a:ext>
            </a:extLst>
          </p:cNvPr>
          <p:cNvSpPr txBox="1"/>
          <p:nvPr/>
        </p:nvSpPr>
        <p:spPr>
          <a:xfrm>
            <a:off x="212034" y="6444734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hajjnaseeha.com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48FA8D-6EB9-47CE-A04D-DC0B5E02C609}"/>
              </a:ext>
            </a:extLst>
          </p:cNvPr>
          <p:cNvSpPr/>
          <p:nvPr/>
        </p:nvSpPr>
        <p:spPr>
          <a:xfrm>
            <a:off x="839368" y="3150645"/>
            <a:ext cx="10489095" cy="300556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F1319C6-77F3-41B3-876D-7E0B5A5BED43}"/>
              </a:ext>
            </a:extLst>
          </p:cNvPr>
          <p:cNvSpPr/>
          <p:nvPr/>
        </p:nvSpPr>
        <p:spPr>
          <a:xfrm>
            <a:off x="839367" y="3714739"/>
            <a:ext cx="104890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Don’t make intention until at least half an hour to one hour before your plane</a:t>
            </a:r>
          </a:p>
          <a:p>
            <a:r>
              <a:rPr lang="en-US" sz="2400" dirty="0">
                <a:solidFill>
                  <a:schemeClr val="bg1"/>
                </a:solidFill>
              </a:rPr>
              <a:t>     lands in Jeddah airport.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Keep your Ihram cloths (and sandals etc) in your hand luggage if you intend to wear it at a transit airport or on the plane.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If you go directly from UK to Jeddah, wear the bottom half of the Ihram beforehand and top half on the plane; or wear it all beforehand.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E43F5D-1D22-4E63-8C43-A34355C38025}"/>
              </a:ext>
            </a:extLst>
          </p:cNvPr>
          <p:cNvSpPr/>
          <p:nvPr/>
        </p:nvSpPr>
        <p:spPr>
          <a:xfrm>
            <a:off x="419684" y="3253349"/>
            <a:ext cx="2252870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B99925-ED9E-422A-8D06-A726BCF3A566}"/>
              </a:ext>
            </a:extLst>
          </p:cNvPr>
          <p:cNvSpPr txBox="1"/>
          <p:nvPr/>
        </p:nvSpPr>
        <p:spPr>
          <a:xfrm>
            <a:off x="839369" y="3253349"/>
            <a:ext cx="205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</a:rPr>
              <a:t>Practical tips:</a:t>
            </a:r>
          </a:p>
        </p:txBody>
      </p:sp>
    </p:spTree>
    <p:extLst>
      <p:ext uri="{BB962C8B-B14F-4D97-AF65-F5344CB8AC3E}">
        <p14:creationId xmlns:p14="http://schemas.microsoft.com/office/powerpoint/2010/main" val="22421332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18CBDC0-F72D-4EC7-8208-E3297D660D02}"/>
              </a:ext>
            </a:extLst>
          </p:cNvPr>
          <p:cNvSpPr/>
          <p:nvPr/>
        </p:nvSpPr>
        <p:spPr>
          <a:xfrm>
            <a:off x="419684" y="1656769"/>
            <a:ext cx="1117158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Niyyah + Talbiyah = Ihram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One may recite the following Du’a before reciting the Talbiyah: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2B57DBD-BD6E-4A09-B8E2-9FE6D288D4FB}"/>
              </a:ext>
            </a:extLst>
          </p:cNvPr>
          <p:cNvSpPr/>
          <p:nvPr/>
        </p:nvSpPr>
        <p:spPr>
          <a:xfrm>
            <a:off x="419684" y="834937"/>
            <a:ext cx="429476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3300"/>
                </a:solidFill>
              </a:rPr>
              <a:t>Entering into Ihram</a:t>
            </a:r>
            <a:endParaRPr lang="en-GB" sz="4000" dirty="0">
              <a:solidFill>
                <a:srgbClr val="FF33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DECF6A-5152-4602-A0D3-62CD4025FD8A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379532-E460-42B1-A54A-ADA72AA8E546}"/>
              </a:ext>
            </a:extLst>
          </p:cNvPr>
          <p:cNvSpPr txBox="1"/>
          <p:nvPr/>
        </p:nvSpPr>
        <p:spPr>
          <a:xfrm>
            <a:off x="212034" y="6444734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hajjnaseeha.com</a:t>
            </a:r>
          </a:p>
        </p:txBody>
      </p:sp>
      <p:pic>
        <p:nvPicPr>
          <p:cNvPr id="1026" name="Picture 2" descr="Image result for umrah dua">
            <a:extLst>
              <a:ext uri="{FF2B5EF4-FFF2-40B4-BE49-F238E27FC236}">
                <a16:creationId xmlns:a16="http://schemas.microsoft.com/office/drawing/2014/main" id="{B9144546-FF25-4DB0-AD59-50DDAE6A89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69" b="47487"/>
          <a:stretch/>
        </p:blipFill>
        <p:spPr bwMode="auto">
          <a:xfrm>
            <a:off x="5910469" y="3098663"/>
            <a:ext cx="4642272" cy="1238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78FDEA1-ED0D-421E-BCBB-AFBD11346385}"/>
              </a:ext>
            </a:extLst>
          </p:cNvPr>
          <p:cNvSpPr txBox="1"/>
          <p:nvPr/>
        </p:nvSpPr>
        <p:spPr>
          <a:xfrm>
            <a:off x="0" y="4601764"/>
            <a:ext cx="121920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3300"/>
                </a:solidFill>
              </a:rPr>
              <a:t>“Oh Allah, I make intention for Umrah, make it easy for me and accept it </a:t>
            </a:r>
          </a:p>
          <a:p>
            <a:pPr algn="ctr"/>
            <a:r>
              <a:rPr lang="en-GB" sz="2800" b="1" dirty="0">
                <a:solidFill>
                  <a:srgbClr val="FF3300"/>
                </a:solidFill>
              </a:rPr>
              <a:t>from me.”</a:t>
            </a:r>
            <a:endParaRPr lang="en-GB" sz="2800" b="1" dirty="0">
              <a:solidFill>
                <a:schemeClr val="accent1"/>
              </a:solidFill>
            </a:endParaRPr>
          </a:p>
          <a:p>
            <a:pPr algn="ctr"/>
            <a:r>
              <a:rPr lang="en-GB" sz="2800" b="1" dirty="0" err="1">
                <a:solidFill>
                  <a:schemeClr val="accent1">
                    <a:lumMod val="75000"/>
                  </a:schemeClr>
                </a:solidFill>
              </a:rPr>
              <a:t>Allahumma</a:t>
            </a:r>
            <a:r>
              <a:rPr lang="en-GB" sz="28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2800" b="1" dirty="0" err="1">
                <a:solidFill>
                  <a:schemeClr val="accent1">
                    <a:lumMod val="75000"/>
                  </a:schemeClr>
                </a:solidFill>
              </a:rPr>
              <a:t>Inni</a:t>
            </a:r>
            <a:r>
              <a:rPr lang="en-GB" sz="28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2800" b="1" dirty="0" err="1">
                <a:solidFill>
                  <a:schemeClr val="accent1">
                    <a:lumMod val="75000"/>
                  </a:schemeClr>
                </a:solidFill>
              </a:rPr>
              <a:t>Uridhul</a:t>
            </a:r>
            <a:r>
              <a:rPr lang="en-GB" sz="2800" b="1" dirty="0">
                <a:solidFill>
                  <a:schemeClr val="accent1">
                    <a:lumMod val="75000"/>
                  </a:schemeClr>
                </a:solidFill>
              </a:rPr>
              <a:t> ‘</a:t>
            </a:r>
            <a:r>
              <a:rPr lang="en-GB" sz="2800" b="1" dirty="0" err="1">
                <a:solidFill>
                  <a:schemeClr val="accent1">
                    <a:lumMod val="75000"/>
                  </a:schemeClr>
                </a:solidFill>
              </a:rPr>
              <a:t>Umratha</a:t>
            </a:r>
            <a:r>
              <a:rPr lang="en-GB" sz="2800" b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GB" sz="2800" b="1" dirty="0" err="1">
                <a:solidFill>
                  <a:schemeClr val="accent1">
                    <a:lumMod val="75000"/>
                  </a:schemeClr>
                </a:solidFill>
              </a:rPr>
              <a:t>Fayassir</a:t>
            </a:r>
            <a:r>
              <a:rPr lang="en-GB" sz="28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2800" b="1" dirty="0" err="1">
                <a:solidFill>
                  <a:schemeClr val="accent1">
                    <a:lumMod val="75000"/>
                  </a:schemeClr>
                </a:solidFill>
              </a:rPr>
              <a:t>Haali</a:t>
            </a:r>
            <a:r>
              <a:rPr lang="en-GB" sz="28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2800" b="1" dirty="0" err="1">
                <a:solidFill>
                  <a:schemeClr val="accent1">
                    <a:lumMod val="75000"/>
                  </a:schemeClr>
                </a:solidFill>
              </a:rPr>
              <a:t>Wa-thaqabbalhaa</a:t>
            </a:r>
            <a:r>
              <a:rPr lang="en-GB" sz="28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2800" b="1" dirty="0" err="1">
                <a:solidFill>
                  <a:schemeClr val="accent1">
                    <a:lumMod val="75000"/>
                  </a:schemeClr>
                </a:solidFill>
              </a:rPr>
              <a:t>Minni</a:t>
            </a:r>
            <a:endParaRPr lang="en-GB" sz="2800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GB" dirty="0"/>
          </a:p>
        </p:txBody>
      </p:sp>
      <p:pic>
        <p:nvPicPr>
          <p:cNvPr id="3074" name="Picture 2" descr="Image result for umrah dua">
            <a:extLst>
              <a:ext uri="{FF2B5EF4-FFF2-40B4-BE49-F238E27FC236}">
                <a16:creationId xmlns:a16="http://schemas.microsoft.com/office/drawing/2014/main" id="{16FDE7EF-8E30-4854-94D0-C57E435EC8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8" t="53333" r="3001" b="14203"/>
          <a:stretch/>
        </p:blipFill>
        <p:spPr bwMode="auto">
          <a:xfrm>
            <a:off x="1963326" y="3222740"/>
            <a:ext cx="4382460" cy="1081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08932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18CBDC0-F72D-4EC7-8208-E3297D660D02}"/>
              </a:ext>
            </a:extLst>
          </p:cNvPr>
          <p:cNvSpPr/>
          <p:nvPr/>
        </p:nvSpPr>
        <p:spPr>
          <a:xfrm>
            <a:off x="510208" y="1560102"/>
            <a:ext cx="111715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Talbiyah is the pilgrim’s answer to Allah’s call to Umrah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2B57DBD-BD6E-4A09-B8E2-9FE6D288D4FB}"/>
              </a:ext>
            </a:extLst>
          </p:cNvPr>
          <p:cNvSpPr/>
          <p:nvPr/>
        </p:nvSpPr>
        <p:spPr>
          <a:xfrm>
            <a:off x="419684" y="833471"/>
            <a:ext cx="194630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3300"/>
                </a:solidFill>
              </a:rPr>
              <a:t>Talbiyah</a:t>
            </a:r>
            <a:endParaRPr lang="en-GB" sz="4000" dirty="0">
              <a:solidFill>
                <a:srgbClr val="FF33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DECF6A-5152-4602-A0D3-62CD4025FD8A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379532-E460-42B1-A54A-ADA72AA8E546}"/>
              </a:ext>
            </a:extLst>
          </p:cNvPr>
          <p:cNvSpPr txBox="1"/>
          <p:nvPr/>
        </p:nvSpPr>
        <p:spPr>
          <a:xfrm>
            <a:off x="212034" y="6444734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hajjnaseeha.com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8FDEA1-ED0D-421E-BCBB-AFBD11346385}"/>
              </a:ext>
            </a:extLst>
          </p:cNvPr>
          <p:cNvSpPr txBox="1"/>
          <p:nvPr/>
        </p:nvSpPr>
        <p:spPr>
          <a:xfrm>
            <a:off x="419684" y="4120340"/>
            <a:ext cx="11043446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FF3300"/>
                </a:solidFill>
              </a:rPr>
              <a:t>“</a:t>
            </a:r>
            <a:r>
              <a:rPr lang="en-US" sz="2400" b="1" dirty="0">
                <a:solidFill>
                  <a:srgbClr val="FF3300"/>
                </a:solidFill>
              </a:rPr>
              <a:t>Here I am, O Allah, here I am. Here I am, You have no partner, here I am. </a:t>
            </a:r>
          </a:p>
          <a:p>
            <a:pPr algn="ctr"/>
            <a:r>
              <a:rPr lang="en-US" sz="2400" b="1" dirty="0">
                <a:solidFill>
                  <a:srgbClr val="FF3300"/>
                </a:solidFill>
              </a:rPr>
              <a:t>Verily all praise and blessings are Yours, and all sovereignty, You have no partner</a:t>
            </a:r>
            <a:r>
              <a:rPr lang="en-GB" sz="3200" b="1" dirty="0">
                <a:solidFill>
                  <a:srgbClr val="FF3300"/>
                </a:solidFill>
              </a:rPr>
              <a:t>”</a:t>
            </a:r>
          </a:p>
          <a:p>
            <a:pPr algn="ctr"/>
            <a:endParaRPr lang="en-GB" sz="2400" b="1" dirty="0">
              <a:solidFill>
                <a:schemeClr val="accent1"/>
              </a:solidFill>
            </a:endParaRPr>
          </a:p>
          <a:p>
            <a:pPr algn="ctr"/>
            <a:r>
              <a:rPr lang="en-GB" sz="2400" b="1" dirty="0" err="1">
                <a:solidFill>
                  <a:schemeClr val="accent1">
                    <a:lumMod val="75000"/>
                  </a:schemeClr>
                </a:solidFill>
              </a:rPr>
              <a:t>Labbayka</a:t>
            </a:r>
            <a:r>
              <a:rPr lang="en-GB" sz="2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2400" b="1" dirty="0" err="1">
                <a:solidFill>
                  <a:schemeClr val="accent1">
                    <a:lumMod val="75000"/>
                  </a:schemeClr>
                </a:solidFill>
              </a:rPr>
              <a:t>Allahumma</a:t>
            </a:r>
            <a:r>
              <a:rPr lang="en-GB" sz="2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2400" b="1" dirty="0" err="1">
                <a:solidFill>
                  <a:schemeClr val="accent1">
                    <a:lumMod val="75000"/>
                  </a:schemeClr>
                </a:solidFill>
              </a:rPr>
              <a:t>labbayk</a:t>
            </a:r>
            <a:r>
              <a:rPr lang="en-GB" sz="2400" b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GB" sz="2400" b="1" dirty="0" err="1">
                <a:solidFill>
                  <a:schemeClr val="accent1">
                    <a:lumMod val="75000"/>
                  </a:schemeClr>
                </a:solidFill>
              </a:rPr>
              <a:t>labbayka</a:t>
            </a:r>
            <a:r>
              <a:rPr lang="en-GB" sz="2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2400" b="1" dirty="0" err="1">
                <a:solidFill>
                  <a:schemeClr val="accent1">
                    <a:lumMod val="75000"/>
                  </a:schemeClr>
                </a:solidFill>
              </a:rPr>
              <a:t>laa</a:t>
            </a:r>
            <a:r>
              <a:rPr lang="en-GB" sz="2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2400" b="1" dirty="0" err="1">
                <a:solidFill>
                  <a:schemeClr val="accent1">
                    <a:lumMod val="75000"/>
                  </a:schemeClr>
                </a:solidFill>
              </a:rPr>
              <a:t>shareeka</a:t>
            </a:r>
            <a:r>
              <a:rPr lang="en-GB" sz="2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2400" b="1" dirty="0" err="1">
                <a:solidFill>
                  <a:schemeClr val="accent1">
                    <a:lumMod val="75000"/>
                  </a:schemeClr>
                </a:solidFill>
              </a:rPr>
              <a:t>laka</a:t>
            </a:r>
            <a:r>
              <a:rPr lang="en-GB" sz="2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2400" b="1" dirty="0" err="1">
                <a:solidFill>
                  <a:schemeClr val="accent1">
                    <a:lumMod val="75000"/>
                  </a:schemeClr>
                </a:solidFill>
              </a:rPr>
              <a:t>labbayk</a:t>
            </a:r>
            <a:r>
              <a:rPr lang="en-GB" sz="2400" b="1" dirty="0">
                <a:solidFill>
                  <a:schemeClr val="accent1">
                    <a:lumMod val="75000"/>
                  </a:schemeClr>
                </a:solidFill>
              </a:rPr>
              <a:t>. Inna al-</a:t>
            </a:r>
            <a:r>
              <a:rPr lang="en-GB" sz="2400" b="1" dirty="0" err="1">
                <a:solidFill>
                  <a:schemeClr val="accent1">
                    <a:lumMod val="75000"/>
                  </a:schemeClr>
                </a:solidFill>
              </a:rPr>
              <a:t>hamda</a:t>
            </a:r>
            <a:r>
              <a:rPr lang="en-GB" sz="2400" b="1" dirty="0">
                <a:solidFill>
                  <a:schemeClr val="accent1">
                    <a:lumMod val="75000"/>
                  </a:schemeClr>
                </a:solidFill>
              </a:rPr>
              <a:t> wan-</a:t>
            </a:r>
            <a:r>
              <a:rPr lang="en-GB" sz="2400" b="1" dirty="0" err="1">
                <a:solidFill>
                  <a:schemeClr val="accent1">
                    <a:lumMod val="75000"/>
                  </a:schemeClr>
                </a:solidFill>
              </a:rPr>
              <a:t>ni’mata</a:t>
            </a:r>
            <a:r>
              <a:rPr lang="en-GB" sz="2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2400" b="1" dirty="0" err="1">
                <a:solidFill>
                  <a:schemeClr val="accent1">
                    <a:lumMod val="75000"/>
                  </a:schemeClr>
                </a:solidFill>
              </a:rPr>
              <a:t>laka</a:t>
            </a:r>
            <a:r>
              <a:rPr lang="en-GB" sz="2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2400" b="1" dirty="0" err="1">
                <a:solidFill>
                  <a:schemeClr val="accent1">
                    <a:lumMod val="75000"/>
                  </a:schemeClr>
                </a:solidFill>
              </a:rPr>
              <a:t>wal</a:t>
            </a:r>
            <a:r>
              <a:rPr lang="en-GB" sz="2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2400" b="1" dirty="0" err="1">
                <a:solidFill>
                  <a:schemeClr val="accent1">
                    <a:lumMod val="75000"/>
                  </a:schemeClr>
                </a:solidFill>
              </a:rPr>
              <a:t>mulk</a:t>
            </a:r>
            <a:r>
              <a:rPr lang="en-GB" sz="2400" b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GB" sz="2400" b="1" dirty="0" err="1">
                <a:solidFill>
                  <a:schemeClr val="accent1">
                    <a:lumMod val="75000"/>
                  </a:schemeClr>
                </a:solidFill>
              </a:rPr>
              <a:t>laa</a:t>
            </a:r>
            <a:r>
              <a:rPr lang="en-GB" sz="2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2400" b="1" dirty="0" err="1">
                <a:solidFill>
                  <a:schemeClr val="accent1">
                    <a:lumMod val="75000"/>
                  </a:schemeClr>
                </a:solidFill>
              </a:rPr>
              <a:t>shareeka</a:t>
            </a:r>
            <a:r>
              <a:rPr lang="en-GB" sz="2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2400" b="1" dirty="0" err="1">
                <a:solidFill>
                  <a:schemeClr val="accent1">
                    <a:lumMod val="75000"/>
                  </a:schemeClr>
                </a:solidFill>
              </a:rPr>
              <a:t>lak</a:t>
            </a:r>
            <a:endParaRPr lang="en-GB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098" name="Picture 2" descr="Image result for labbayk allahumma labbayk">
            <a:extLst>
              <a:ext uri="{FF2B5EF4-FFF2-40B4-BE49-F238E27FC236}">
                <a16:creationId xmlns:a16="http://schemas.microsoft.com/office/drawing/2014/main" id="{2F883905-AFC0-4A12-B91B-3C63E98148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15" r="26699" b="65622"/>
          <a:stretch/>
        </p:blipFill>
        <p:spPr bwMode="auto">
          <a:xfrm>
            <a:off x="6336395" y="2233846"/>
            <a:ext cx="2941982" cy="828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Image result for labbayk allahumma labbayk">
            <a:extLst>
              <a:ext uri="{FF2B5EF4-FFF2-40B4-BE49-F238E27FC236}">
                <a16:creationId xmlns:a16="http://schemas.microsoft.com/office/drawing/2014/main" id="{7976D289-B1B4-4C03-A6F4-BB3ABFAF90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502"/>
          <a:stretch/>
        </p:blipFill>
        <p:spPr bwMode="auto">
          <a:xfrm>
            <a:off x="2739871" y="3290138"/>
            <a:ext cx="6315075" cy="734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Image result for labbayk allahumma labbayk">
            <a:extLst>
              <a:ext uri="{FF2B5EF4-FFF2-40B4-BE49-F238E27FC236}">
                <a16:creationId xmlns:a16="http://schemas.microsoft.com/office/drawing/2014/main" id="{12927817-34AF-4ABB-9E2E-E14A4CDF5E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41" t="37625" r="18732" b="31876"/>
          <a:stretch/>
        </p:blipFill>
        <p:spPr bwMode="auto">
          <a:xfrm>
            <a:off x="2466761" y="2424563"/>
            <a:ext cx="3803374" cy="734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3568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2B57DBD-BD6E-4A09-B8E2-9FE6D288D4FB}"/>
              </a:ext>
            </a:extLst>
          </p:cNvPr>
          <p:cNvSpPr/>
          <p:nvPr/>
        </p:nvSpPr>
        <p:spPr>
          <a:xfrm>
            <a:off x="536712" y="1272259"/>
            <a:ext cx="58352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3300"/>
                </a:solidFill>
              </a:rPr>
              <a:t>Components of the Umrah</a:t>
            </a:r>
            <a:endParaRPr lang="en-GB" sz="4000" dirty="0">
              <a:solidFill>
                <a:srgbClr val="FF33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DECF6A-5152-4602-A0D3-62CD4025FD8A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379532-E460-42B1-A54A-ADA72AA8E546}"/>
              </a:ext>
            </a:extLst>
          </p:cNvPr>
          <p:cNvSpPr txBox="1"/>
          <p:nvPr/>
        </p:nvSpPr>
        <p:spPr>
          <a:xfrm>
            <a:off x="212034" y="6444734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hajjnaseeha.com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2BE372E-1FC0-4C4F-9FEB-30937B8BA8DC}"/>
              </a:ext>
            </a:extLst>
          </p:cNvPr>
          <p:cNvSpPr/>
          <p:nvPr/>
        </p:nvSpPr>
        <p:spPr>
          <a:xfrm>
            <a:off x="1372686" y="2216999"/>
            <a:ext cx="2953315" cy="3238216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D880AF-93BC-40B3-91B8-DC6803635B65}"/>
              </a:ext>
            </a:extLst>
          </p:cNvPr>
          <p:cNvSpPr/>
          <p:nvPr/>
        </p:nvSpPr>
        <p:spPr>
          <a:xfrm>
            <a:off x="1372687" y="2398035"/>
            <a:ext cx="26476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SUNNAH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0ACDC6-44A5-471A-AFB1-999D45F8DB4A}"/>
              </a:ext>
            </a:extLst>
          </p:cNvPr>
          <p:cNvSpPr/>
          <p:nvPr/>
        </p:nvSpPr>
        <p:spPr>
          <a:xfrm>
            <a:off x="1372686" y="3036652"/>
            <a:ext cx="264766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Ghusl for Ihram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2 Rak’ah before </a:t>
            </a:r>
          </a:p>
          <a:p>
            <a:r>
              <a:rPr lang="en-US" sz="2400" dirty="0">
                <a:solidFill>
                  <a:schemeClr val="bg1"/>
                </a:solidFill>
              </a:rPr>
              <a:t>    Ihram</a:t>
            </a:r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A7259E8-FA78-434A-8A1F-009AAC7F7032}"/>
              </a:ext>
            </a:extLst>
          </p:cNvPr>
          <p:cNvSpPr/>
          <p:nvPr/>
        </p:nvSpPr>
        <p:spPr>
          <a:xfrm>
            <a:off x="4600423" y="2206807"/>
            <a:ext cx="2953315" cy="32382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542498A-8743-4CC8-9665-B6D32BA3CE62}"/>
              </a:ext>
            </a:extLst>
          </p:cNvPr>
          <p:cNvSpPr/>
          <p:nvPr/>
        </p:nvSpPr>
        <p:spPr>
          <a:xfrm>
            <a:off x="4600424" y="2387843"/>
            <a:ext cx="26476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WAJIB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CA95544-01EB-46A4-A5D1-5A45C6865303}"/>
              </a:ext>
            </a:extLst>
          </p:cNvPr>
          <p:cNvSpPr/>
          <p:nvPr/>
        </p:nvSpPr>
        <p:spPr>
          <a:xfrm>
            <a:off x="4600423" y="3026460"/>
            <a:ext cx="322773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2 Rak’ah after Tawaf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Sa’ee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Halaq (shaving)/</a:t>
            </a:r>
          </a:p>
          <a:p>
            <a:r>
              <a:rPr lang="en-US" sz="2400" dirty="0">
                <a:solidFill>
                  <a:schemeClr val="bg1"/>
                </a:solidFill>
              </a:rPr>
              <a:t>     Qasr (trimming)</a:t>
            </a:r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1028685-A530-445F-9077-B9A088D2D4EF}"/>
              </a:ext>
            </a:extLst>
          </p:cNvPr>
          <p:cNvSpPr/>
          <p:nvPr/>
        </p:nvSpPr>
        <p:spPr>
          <a:xfrm>
            <a:off x="7828160" y="2208460"/>
            <a:ext cx="2953315" cy="323821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6C4ABCA-D7C1-4371-B692-035049007D15}"/>
              </a:ext>
            </a:extLst>
          </p:cNvPr>
          <p:cNvSpPr/>
          <p:nvPr/>
        </p:nvSpPr>
        <p:spPr>
          <a:xfrm>
            <a:off x="7828161" y="2389496"/>
            <a:ext cx="29533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FARDH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CA3158C-8938-47F2-B2BE-8586CA06BE50}"/>
              </a:ext>
            </a:extLst>
          </p:cNvPr>
          <p:cNvSpPr/>
          <p:nvPr/>
        </p:nvSpPr>
        <p:spPr>
          <a:xfrm>
            <a:off x="7828160" y="3028113"/>
            <a:ext cx="295331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Ihraam with intention and Talbiyah 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Tawaf</a:t>
            </a:r>
            <a:endParaRPr lang="en-GB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4434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2B57DBD-BD6E-4A09-B8E2-9FE6D288D4FB}"/>
              </a:ext>
            </a:extLst>
          </p:cNvPr>
          <p:cNvSpPr/>
          <p:nvPr/>
        </p:nvSpPr>
        <p:spPr>
          <a:xfrm>
            <a:off x="565826" y="545814"/>
            <a:ext cx="379815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3300"/>
                </a:solidFill>
              </a:rPr>
              <a:t>Entering Makkah</a:t>
            </a:r>
            <a:endParaRPr lang="en-GB" sz="4000" dirty="0">
              <a:solidFill>
                <a:srgbClr val="FF33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DECF6A-5152-4602-A0D3-62CD4025FD8A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379532-E460-42B1-A54A-ADA72AA8E546}"/>
              </a:ext>
            </a:extLst>
          </p:cNvPr>
          <p:cNvSpPr txBox="1"/>
          <p:nvPr/>
        </p:nvSpPr>
        <p:spPr>
          <a:xfrm>
            <a:off x="212034" y="6444734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hajjnaseeha.com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0E305B7-85FB-4597-838D-F7FA2630C516}"/>
              </a:ext>
            </a:extLst>
          </p:cNvPr>
          <p:cNvSpPr/>
          <p:nvPr/>
        </p:nvSpPr>
        <p:spPr>
          <a:xfrm>
            <a:off x="631718" y="3339588"/>
            <a:ext cx="10928563" cy="271665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5B19CB5-05FB-460E-9041-5EA9F9A0912F}"/>
              </a:ext>
            </a:extLst>
          </p:cNvPr>
          <p:cNvSpPr/>
          <p:nvPr/>
        </p:nvSpPr>
        <p:spPr>
          <a:xfrm>
            <a:off x="212034" y="3442292"/>
            <a:ext cx="2252870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F497FE-3888-467F-B6CC-0952702EE2C3}"/>
              </a:ext>
            </a:extLst>
          </p:cNvPr>
          <p:cNvSpPr txBox="1"/>
          <p:nvPr/>
        </p:nvSpPr>
        <p:spPr>
          <a:xfrm>
            <a:off x="631719" y="3442292"/>
            <a:ext cx="205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</a:rPr>
              <a:t>Practical tips: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8CBDC0-F72D-4EC7-8208-E3297D660D02}"/>
              </a:ext>
            </a:extLst>
          </p:cNvPr>
          <p:cNvSpPr/>
          <p:nvPr/>
        </p:nvSpPr>
        <p:spPr>
          <a:xfrm>
            <a:off x="565826" y="1356091"/>
            <a:ext cx="1117158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city of Makkah should be entered with humbleness with the heart fully conscious of the grandeur of Almighty Allah.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It is not a sight-seeing trip.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One should be engaged in reciting the Talbiyah all the while.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578141-48A3-437E-8036-154C7A1DD25D}"/>
              </a:ext>
            </a:extLst>
          </p:cNvPr>
          <p:cNvSpPr/>
          <p:nvPr/>
        </p:nvSpPr>
        <p:spPr>
          <a:xfrm>
            <a:off x="631717" y="3995709"/>
            <a:ext cx="107121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It is advisable to rest before performing Umrah.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It may be a wise idea to perform Umrah at night when the heat is less.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Be careful of using scented toiletries and Bakhoor burners in shopping centres </a:t>
            </a:r>
            <a:r>
              <a:rPr lang="en-GB" sz="2400" dirty="0">
                <a:solidFill>
                  <a:schemeClr val="bg1"/>
                </a:solidFill>
              </a:rPr>
              <a:t>etc</a:t>
            </a:r>
            <a:r>
              <a:rPr lang="en-US" sz="2400" dirty="0">
                <a:solidFill>
                  <a:schemeClr val="bg1"/>
                </a:solidFill>
              </a:rPr>
              <a:t> whilst in Ihram.</a:t>
            </a:r>
          </a:p>
        </p:txBody>
      </p:sp>
    </p:spTree>
    <p:extLst>
      <p:ext uri="{BB962C8B-B14F-4D97-AF65-F5344CB8AC3E}">
        <p14:creationId xmlns:p14="http://schemas.microsoft.com/office/powerpoint/2010/main" val="42422806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2B57DBD-BD6E-4A09-B8E2-9FE6D288D4FB}"/>
              </a:ext>
            </a:extLst>
          </p:cNvPr>
          <p:cNvSpPr/>
          <p:nvPr/>
        </p:nvSpPr>
        <p:spPr>
          <a:xfrm>
            <a:off x="565826" y="545814"/>
            <a:ext cx="985404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3300"/>
                </a:solidFill>
              </a:rPr>
              <a:t>Performing Umrah: Entering Masjid Al-Haram</a:t>
            </a:r>
            <a:endParaRPr lang="en-GB" sz="4000" dirty="0">
              <a:solidFill>
                <a:srgbClr val="FF33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DECF6A-5152-4602-A0D3-62CD4025FD8A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379532-E460-42B1-A54A-ADA72AA8E546}"/>
              </a:ext>
            </a:extLst>
          </p:cNvPr>
          <p:cNvSpPr txBox="1"/>
          <p:nvPr/>
        </p:nvSpPr>
        <p:spPr>
          <a:xfrm>
            <a:off x="212034" y="6444734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hajjnaseeha.com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0E305B7-85FB-4597-838D-F7FA2630C516}"/>
              </a:ext>
            </a:extLst>
          </p:cNvPr>
          <p:cNvSpPr/>
          <p:nvPr/>
        </p:nvSpPr>
        <p:spPr>
          <a:xfrm>
            <a:off x="808846" y="3562918"/>
            <a:ext cx="10928563" cy="2428421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5B19CB5-05FB-460E-9041-5EA9F9A0912F}"/>
              </a:ext>
            </a:extLst>
          </p:cNvPr>
          <p:cNvSpPr/>
          <p:nvPr/>
        </p:nvSpPr>
        <p:spPr>
          <a:xfrm>
            <a:off x="389162" y="3665622"/>
            <a:ext cx="2252870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F497FE-3888-467F-B6CC-0952702EE2C3}"/>
              </a:ext>
            </a:extLst>
          </p:cNvPr>
          <p:cNvSpPr txBox="1"/>
          <p:nvPr/>
        </p:nvSpPr>
        <p:spPr>
          <a:xfrm>
            <a:off x="808847" y="3665622"/>
            <a:ext cx="205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</a:rPr>
              <a:t>Practical tips: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8CBDC0-F72D-4EC7-8208-E3297D660D02}"/>
              </a:ext>
            </a:extLst>
          </p:cNvPr>
          <p:cNvSpPr/>
          <p:nvPr/>
        </p:nvSpPr>
        <p:spPr>
          <a:xfrm>
            <a:off x="565826" y="1356091"/>
            <a:ext cx="1117158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Enter with the right foot reading the Du’a and reciting Salawat upon the Prophet </a:t>
            </a:r>
            <a:r>
              <a:rPr lang="ar-AE" dirty="0"/>
              <a:t>ﷺ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Proceed to the Ka’bah not as a tourist but as a servant with utmost humbleness.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Stop and make Du’a. This is a very sacred place and time for the acceptance of Du’a.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578141-48A3-437E-8036-154C7A1DD25D}"/>
              </a:ext>
            </a:extLst>
          </p:cNvPr>
          <p:cNvSpPr/>
          <p:nvPr/>
        </p:nvSpPr>
        <p:spPr>
          <a:xfrm>
            <a:off x="808845" y="4219039"/>
            <a:ext cx="107121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Reach a place where the Ka’bah is clearly visible and which is not obstructing others so you can spend time in making Du’a.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You may be able to see the Ka’bah from King Abdul Aziz Gate, so keep that in mind for when you make your first glance.</a:t>
            </a:r>
          </a:p>
        </p:txBody>
      </p:sp>
    </p:spTree>
    <p:extLst>
      <p:ext uri="{BB962C8B-B14F-4D97-AF65-F5344CB8AC3E}">
        <p14:creationId xmlns:p14="http://schemas.microsoft.com/office/powerpoint/2010/main" val="4860831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2B57DBD-BD6E-4A09-B8E2-9FE6D288D4FB}"/>
              </a:ext>
            </a:extLst>
          </p:cNvPr>
          <p:cNvSpPr/>
          <p:nvPr/>
        </p:nvSpPr>
        <p:spPr>
          <a:xfrm>
            <a:off x="483704" y="516885"/>
            <a:ext cx="255217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3300"/>
                </a:solidFill>
              </a:rPr>
              <a:t>The Ka’bah</a:t>
            </a:r>
            <a:endParaRPr lang="en-GB" sz="4000" dirty="0">
              <a:solidFill>
                <a:srgbClr val="FF33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DECF6A-5152-4602-A0D3-62CD4025FD8A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379532-E460-42B1-A54A-ADA72AA8E546}"/>
              </a:ext>
            </a:extLst>
          </p:cNvPr>
          <p:cNvSpPr txBox="1"/>
          <p:nvPr/>
        </p:nvSpPr>
        <p:spPr>
          <a:xfrm>
            <a:off x="212034" y="6444734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hajjnaseeha.com</a:t>
            </a:r>
          </a:p>
        </p:txBody>
      </p:sp>
      <p:pic>
        <p:nvPicPr>
          <p:cNvPr id="8194" name="Picture 2" descr="Image result for kaaba map">
            <a:extLst>
              <a:ext uri="{FF2B5EF4-FFF2-40B4-BE49-F238E27FC236}">
                <a16:creationId xmlns:a16="http://schemas.microsoft.com/office/drawing/2014/main" id="{3D9CF66F-6C33-491E-9930-23FC9D4372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5878" y="514350"/>
            <a:ext cx="5505451" cy="582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9668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F91D626-AF79-42C9-B724-11FA489CFF5A}"/>
              </a:ext>
            </a:extLst>
          </p:cNvPr>
          <p:cNvSpPr/>
          <p:nvPr/>
        </p:nvSpPr>
        <p:spPr>
          <a:xfrm>
            <a:off x="6746628" y="1783959"/>
            <a:ext cx="4645250" cy="28891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b="1">
                <a:latin typeface="+mj-lt"/>
                <a:ea typeface="+mj-ea"/>
                <a:cs typeface="+mj-cs"/>
              </a:rPr>
              <a:t>TAWAF</a:t>
            </a:r>
            <a:endParaRPr lang="en-US" sz="6000">
              <a:latin typeface="+mj-lt"/>
              <a:ea typeface="+mj-ea"/>
              <a:cs typeface="+mj-cs"/>
            </a:endParaRPr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Related image">
            <a:extLst>
              <a:ext uri="{FF2B5EF4-FFF2-40B4-BE49-F238E27FC236}">
                <a16:creationId xmlns:a16="http://schemas.microsoft.com/office/drawing/2014/main" id="{436815EA-6190-489F-98EF-185964B094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20" r="17606" b="-2"/>
          <a:stretch/>
        </p:blipFill>
        <p:spPr bwMode="auto"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16297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2B57DBD-BD6E-4A09-B8E2-9FE6D288D4FB}"/>
              </a:ext>
            </a:extLst>
          </p:cNvPr>
          <p:cNvSpPr/>
          <p:nvPr/>
        </p:nvSpPr>
        <p:spPr>
          <a:xfrm>
            <a:off x="565826" y="545814"/>
            <a:ext cx="855016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3300"/>
                </a:solidFill>
              </a:rPr>
              <a:t>Performing Umrah: Preparing for Tawaf</a:t>
            </a:r>
            <a:endParaRPr lang="en-GB" sz="4000" dirty="0">
              <a:solidFill>
                <a:srgbClr val="FF33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DECF6A-5152-4602-A0D3-62CD4025FD8A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379532-E460-42B1-A54A-ADA72AA8E546}"/>
              </a:ext>
            </a:extLst>
          </p:cNvPr>
          <p:cNvSpPr txBox="1"/>
          <p:nvPr/>
        </p:nvSpPr>
        <p:spPr>
          <a:xfrm>
            <a:off x="212034" y="6444734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hajjnaseeha.com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0E305B7-85FB-4597-838D-F7FA2630C516}"/>
              </a:ext>
            </a:extLst>
          </p:cNvPr>
          <p:cNvSpPr/>
          <p:nvPr/>
        </p:nvSpPr>
        <p:spPr>
          <a:xfrm>
            <a:off x="835350" y="3871450"/>
            <a:ext cx="10928563" cy="2005678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5B19CB5-05FB-460E-9041-5EA9F9A0912F}"/>
              </a:ext>
            </a:extLst>
          </p:cNvPr>
          <p:cNvSpPr/>
          <p:nvPr/>
        </p:nvSpPr>
        <p:spPr>
          <a:xfrm>
            <a:off x="415666" y="3974153"/>
            <a:ext cx="2252870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F497FE-3888-467F-B6CC-0952702EE2C3}"/>
              </a:ext>
            </a:extLst>
          </p:cNvPr>
          <p:cNvSpPr txBox="1"/>
          <p:nvPr/>
        </p:nvSpPr>
        <p:spPr>
          <a:xfrm>
            <a:off x="835351" y="3974153"/>
            <a:ext cx="205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</a:rPr>
              <a:t>Practical tips: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8CBDC0-F72D-4EC7-8208-E3297D660D02}"/>
              </a:ext>
            </a:extLst>
          </p:cNvPr>
          <p:cNvSpPr/>
          <p:nvPr/>
        </p:nvSpPr>
        <p:spPr>
          <a:xfrm>
            <a:off x="565826" y="1356091"/>
            <a:ext cx="1095516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Tawaf is a compulsory part of Umrah. It is to walk around the Ka'bah seven times.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It is Wajib (necessary) to have Wudhu when performing Tawaf.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To begin Tawaf, one should proceed to the corner of the Ka’bah where the Hajar al-Aswad (Black Stone) is.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recitation of Talbiyah ends with the commencing of Tawaf.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578141-48A3-437E-8036-154C7A1DD25D}"/>
              </a:ext>
            </a:extLst>
          </p:cNvPr>
          <p:cNvSpPr/>
          <p:nvPr/>
        </p:nvSpPr>
        <p:spPr>
          <a:xfrm>
            <a:off x="835349" y="4527570"/>
            <a:ext cx="107121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Begin on the outer circle of the </a:t>
            </a:r>
            <a:r>
              <a:rPr lang="en-US" sz="2400" b="1" dirty="0">
                <a:solidFill>
                  <a:schemeClr val="bg1"/>
                </a:solidFill>
              </a:rPr>
              <a:t>Mataf</a:t>
            </a:r>
            <a:r>
              <a:rPr lang="en-US" sz="2400" dirty="0">
                <a:solidFill>
                  <a:schemeClr val="bg1"/>
                </a:solidFill>
              </a:rPr>
              <a:t> and not within the crowd.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Men should keep the right shoulder uncovered for the duration of the Tawaf; prepare this before joining the crowd. This is called </a:t>
            </a:r>
            <a:r>
              <a:rPr lang="en-US" sz="2400" b="1" dirty="0">
                <a:solidFill>
                  <a:schemeClr val="bg1"/>
                </a:solidFill>
              </a:rPr>
              <a:t>Idhtibaa’.</a:t>
            </a:r>
          </a:p>
        </p:txBody>
      </p:sp>
    </p:spTree>
    <p:extLst>
      <p:ext uri="{BB962C8B-B14F-4D97-AF65-F5344CB8AC3E}">
        <p14:creationId xmlns:p14="http://schemas.microsoft.com/office/powerpoint/2010/main" val="5706648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2B57DBD-BD6E-4A09-B8E2-9FE6D288D4FB}"/>
              </a:ext>
            </a:extLst>
          </p:cNvPr>
          <p:cNvSpPr/>
          <p:nvPr/>
        </p:nvSpPr>
        <p:spPr>
          <a:xfrm>
            <a:off x="565826" y="545814"/>
            <a:ext cx="564141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3300"/>
                </a:solidFill>
              </a:rPr>
              <a:t>Performing Umrah: Tawaf</a:t>
            </a:r>
            <a:endParaRPr lang="en-GB" sz="4000" dirty="0">
              <a:solidFill>
                <a:srgbClr val="FF33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DECF6A-5152-4602-A0D3-62CD4025FD8A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379532-E460-42B1-A54A-ADA72AA8E546}"/>
              </a:ext>
            </a:extLst>
          </p:cNvPr>
          <p:cNvSpPr txBox="1"/>
          <p:nvPr/>
        </p:nvSpPr>
        <p:spPr>
          <a:xfrm>
            <a:off x="212034" y="6444734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hajjnaseeha.com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8CBDC0-F72D-4EC7-8208-E3297D660D02}"/>
              </a:ext>
            </a:extLst>
          </p:cNvPr>
          <p:cNvSpPr/>
          <p:nvPr/>
        </p:nvSpPr>
        <p:spPr>
          <a:xfrm>
            <a:off x="565826" y="1356091"/>
            <a:ext cx="1065876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Step in line with the Black Stone with the body facing it.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Now 2 actions need to be done: </a:t>
            </a:r>
          </a:p>
          <a:p>
            <a:r>
              <a:rPr lang="en-US" sz="2400" dirty="0"/>
              <a:t>	</a:t>
            </a:r>
          </a:p>
          <a:p>
            <a:r>
              <a:rPr lang="en-US" sz="2400" b="1" dirty="0"/>
              <a:t>1) Istiqbaal 2) Istilaam</a:t>
            </a:r>
          </a:p>
          <a:p>
            <a:endParaRPr lang="en-US" sz="2400" dirty="0"/>
          </a:p>
          <a:p>
            <a:r>
              <a:rPr lang="en-US" sz="2400" b="1" dirty="0">
                <a:solidFill>
                  <a:srgbClr val="FF0000"/>
                </a:solidFill>
              </a:rPr>
              <a:t>Istiqbaal: </a:t>
            </a:r>
            <a:r>
              <a:rPr lang="en-US" sz="2400" dirty="0"/>
              <a:t>to raise one’s hands, like one does in Salah, whilst facing the Black Stone and say: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B843C53-4CA6-4281-B11D-82A2378930D2}"/>
              </a:ext>
            </a:extLst>
          </p:cNvPr>
          <p:cNvSpPr/>
          <p:nvPr/>
        </p:nvSpPr>
        <p:spPr>
          <a:xfrm>
            <a:off x="1791811" y="3534338"/>
            <a:ext cx="28597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 err="1"/>
              <a:t>ألله</a:t>
            </a:r>
            <a:r>
              <a:rPr lang="en-GB" sz="3200" b="1" dirty="0"/>
              <a:t> </a:t>
            </a:r>
            <a:r>
              <a:rPr lang="en-GB" sz="3200" b="1" dirty="0" err="1"/>
              <a:t>أكبر</a:t>
            </a:r>
            <a:r>
              <a:rPr lang="en-GB" sz="3200" b="1" dirty="0"/>
              <a:t> </a:t>
            </a:r>
            <a:r>
              <a:rPr lang="en-GB" sz="3200" b="1" dirty="0" err="1"/>
              <a:t>لا</a:t>
            </a:r>
            <a:r>
              <a:rPr lang="en-GB" sz="3200" b="1" dirty="0"/>
              <a:t> </a:t>
            </a:r>
            <a:r>
              <a:rPr lang="en-GB" sz="3200" b="1" dirty="0" err="1"/>
              <a:t>إله</a:t>
            </a:r>
            <a:r>
              <a:rPr lang="en-GB" sz="3200" b="1" dirty="0"/>
              <a:t> </a:t>
            </a:r>
            <a:r>
              <a:rPr lang="en-GB" sz="3200" b="1" dirty="0" err="1"/>
              <a:t>إلا</a:t>
            </a:r>
            <a:r>
              <a:rPr lang="en-GB" sz="3200" b="1" dirty="0"/>
              <a:t> </a:t>
            </a:r>
            <a:r>
              <a:rPr lang="en-GB" sz="3200" b="1" dirty="0" err="1"/>
              <a:t>الله</a:t>
            </a:r>
            <a:r>
              <a:rPr lang="en-GB" sz="3200" b="1" dirty="0"/>
              <a:t>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452A1D4-B149-446B-AFCE-6F7842355E12}"/>
              </a:ext>
            </a:extLst>
          </p:cNvPr>
          <p:cNvSpPr/>
          <p:nvPr/>
        </p:nvSpPr>
        <p:spPr>
          <a:xfrm>
            <a:off x="565826" y="4386276"/>
            <a:ext cx="105527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After raising the hands and saying the above, one will put the hands back down to one’s side.  This will always be done when one commences any Tawaf.</a:t>
            </a:r>
          </a:p>
        </p:txBody>
      </p:sp>
    </p:spTree>
    <p:extLst>
      <p:ext uri="{BB962C8B-B14F-4D97-AF65-F5344CB8AC3E}">
        <p14:creationId xmlns:p14="http://schemas.microsoft.com/office/powerpoint/2010/main" val="34404799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2B57DBD-BD6E-4A09-B8E2-9FE6D288D4FB}"/>
              </a:ext>
            </a:extLst>
          </p:cNvPr>
          <p:cNvSpPr/>
          <p:nvPr/>
        </p:nvSpPr>
        <p:spPr>
          <a:xfrm>
            <a:off x="565826" y="545814"/>
            <a:ext cx="564141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3300"/>
                </a:solidFill>
              </a:rPr>
              <a:t>Performing Umrah: Tawaf</a:t>
            </a:r>
            <a:endParaRPr lang="en-GB" sz="4000" dirty="0">
              <a:solidFill>
                <a:srgbClr val="FF33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DECF6A-5152-4602-A0D3-62CD4025FD8A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379532-E460-42B1-A54A-ADA72AA8E546}"/>
              </a:ext>
            </a:extLst>
          </p:cNvPr>
          <p:cNvSpPr txBox="1"/>
          <p:nvPr/>
        </p:nvSpPr>
        <p:spPr>
          <a:xfrm>
            <a:off x="212034" y="6444734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hajjnaseeha.com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8CBDC0-F72D-4EC7-8208-E3297D660D02}"/>
              </a:ext>
            </a:extLst>
          </p:cNvPr>
          <p:cNvSpPr/>
          <p:nvPr/>
        </p:nvSpPr>
        <p:spPr>
          <a:xfrm>
            <a:off x="565826" y="1356091"/>
            <a:ext cx="1065876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0000"/>
                </a:solidFill>
              </a:rPr>
              <a:t>Istilaam: </a:t>
            </a:r>
            <a:r>
              <a:rPr lang="en-US" sz="2400" dirty="0"/>
              <a:t>to make some form of contact directly or indirectly with the Hajar al-Aswad.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If one can touch it, then one should place both hands on the stone and then place one’s lips in between. When kissing the stone, a noise should not be made.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If one cannot kiss the stone, then merely touching the stone or gesturing towards it, then kissing one’s hands will suffice.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5D2610-683D-47FC-9BF2-2216DC0BE257}"/>
              </a:ext>
            </a:extLst>
          </p:cNvPr>
          <p:cNvSpPr/>
          <p:nvPr/>
        </p:nvSpPr>
        <p:spPr>
          <a:xfrm>
            <a:off x="631718" y="4111731"/>
            <a:ext cx="10928563" cy="200567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6EF1745-6D5C-4D4C-821C-4024F2F7BAFD}"/>
              </a:ext>
            </a:extLst>
          </p:cNvPr>
          <p:cNvSpPr/>
          <p:nvPr/>
        </p:nvSpPr>
        <p:spPr>
          <a:xfrm>
            <a:off x="212034" y="4214434"/>
            <a:ext cx="2058472" cy="457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AE51E0F-F8AC-4200-821B-CF780764F045}"/>
              </a:ext>
            </a:extLst>
          </p:cNvPr>
          <p:cNvSpPr txBox="1"/>
          <p:nvPr/>
        </p:nvSpPr>
        <p:spPr>
          <a:xfrm>
            <a:off x="631719" y="4214434"/>
            <a:ext cx="205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</a:rPr>
              <a:t>WARNING: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6E3C54-1E6A-473F-9803-8AB55D30F569}"/>
              </a:ext>
            </a:extLst>
          </p:cNvPr>
          <p:cNvSpPr/>
          <p:nvPr/>
        </p:nvSpPr>
        <p:spPr>
          <a:xfrm>
            <a:off x="873545" y="4792124"/>
            <a:ext cx="104449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Avoid kissing the stone if you are going to be pushing, shoving or causing some difficulty to yourself and others.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Many people lose their Ihram clothes and even Hijabs in order to kiss it.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9509254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2B57DBD-BD6E-4A09-B8E2-9FE6D288D4FB}"/>
              </a:ext>
            </a:extLst>
          </p:cNvPr>
          <p:cNvSpPr/>
          <p:nvPr/>
        </p:nvSpPr>
        <p:spPr>
          <a:xfrm>
            <a:off x="526070" y="1420458"/>
            <a:ext cx="564141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3300"/>
                </a:solidFill>
              </a:rPr>
              <a:t>Performing Umrah: Tawaf</a:t>
            </a:r>
            <a:endParaRPr lang="en-GB" sz="4000" dirty="0">
              <a:solidFill>
                <a:srgbClr val="FF33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DECF6A-5152-4602-A0D3-62CD4025FD8A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379532-E460-42B1-A54A-ADA72AA8E546}"/>
              </a:ext>
            </a:extLst>
          </p:cNvPr>
          <p:cNvSpPr txBox="1"/>
          <p:nvPr/>
        </p:nvSpPr>
        <p:spPr>
          <a:xfrm>
            <a:off x="212034" y="6444734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hajjnaseeha.com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8CBDC0-F72D-4EC7-8208-E3297D660D02}"/>
              </a:ext>
            </a:extLst>
          </p:cNvPr>
          <p:cNvSpPr/>
          <p:nvPr/>
        </p:nvSpPr>
        <p:spPr>
          <a:xfrm>
            <a:off x="526070" y="2230735"/>
            <a:ext cx="1065876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It is enough to be in line with the Hajar al-Aswad facing it from a distance, with the palms of both hands raised towards it, saying: </a:t>
            </a:r>
            <a:r>
              <a:rPr lang="ar-AE" sz="3600" dirty="0"/>
              <a:t>الله</a:t>
            </a:r>
            <a:r>
              <a:rPr lang="ar-AE" dirty="0"/>
              <a:t> </a:t>
            </a:r>
            <a:r>
              <a:rPr lang="ar-AE" sz="3600" dirty="0"/>
              <a:t>أكبر</a:t>
            </a:r>
            <a:r>
              <a:rPr lang="en-GB" sz="3600" dirty="0"/>
              <a:t> </a:t>
            </a:r>
            <a:r>
              <a:rPr lang="ar-AE" sz="3600" dirty="0"/>
              <a:t>بسم الله</a:t>
            </a:r>
            <a:endParaRPr lang="en-GB" sz="3600" dirty="0"/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After gesturing with one’s palms, one should kiss the hands and put them down.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Istilaam</a:t>
            </a:r>
            <a:r>
              <a:rPr lang="en-US" sz="2400" dirty="0"/>
              <a:t> will be performed a total of 8 times: at the beginning of every round in tawaf and after completing the 7th round. </a:t>
            </a:r>
          </a:p>
        </p:txBody>
      </p:sp>
    </p:spTree>
    <p:extLst>
      <p:ext uri="{BB962C8B-B14F-4D97-AF65-F5344CB8AC3E}">
        <p14:creationId xmlns:p14="http://schemas.microsoft.com/office/powerpoint/2010/main" val="27238337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375B19E4-0108-41C4-8DB1-11BAE0B49D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2B57DBD-BD6E-4A09-B8E2-9FE6D288D4FB}"/>
              </a:ext>
            </a:extLst>
          </p:cNvPr>
          <p:cNvSpPr/>
          <p:nvPr/>
        </p:nvSpPr>
        <p:spPr>
          <a:xfrm>
            <a:off x="685797" y="442809"/>
            <a:ext cx="4686295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800" b="1" dirty="0">
                <a:solidFill>
                  <a:srgbClr val="FF3300"/>
                </a:solidFill>
                <a:ea typeface="+mj-ea"/>
                <a:cs typeface="+mj-cs"/>
              </a:rPr>
              <a:t>Performing Umrah: Tawaf</a:t>
            </a:r>
            <a:endParaRPr lang="en-US" sz="3800" dirty="0">
              <a:solidFill>
                <a:srgbClr val="FF3300"/>
              </a:solidFill>
              <a:ea typeface="+mj-ea"/>
              <a:cs typeface="+mj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8CBDC0-F72D-4EC7-8208-E3297D660D02}"/>
              </a:ext>
            </a:extLst>
          </p:cNvPr>
          <p:cNvSpPr/>
          <p:nvPr/>
        </p:nvSpPr>
        <p:spPr>
          <a:xfrm>
            <a:off x="602970" y="2211181"/>
            <a:ext cx="5150133" cy="41418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One will now begin Tawaf of the Ka’bah.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A male will walk briskly in the first three rounds; this is called </a:t>
            </a:r>
            <a:r>
              <a:rPr lang="en-US" sz="2000" b="1" dirty="0">
                <a:solidFill>
                  <a:schemeClr val="bg1"/>
                </a:solidFill>
              </a:rPr>
              <a:t>Raml.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If it is not possible to walk briskly due to the crowds, or because one is having to look after family, you may walk at a normal pace.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A female will not do Raml. 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Raml will only be performed in the first three rounds.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Raml and Idhtibaa’ will only take place in that Tawaf which has a Sa’ee after it.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In a Nafl Tawaf, one will not perform Raml or Idhtibaa’.</a:t>
            </a:r>
          </a:p>
        </p:txBody>
      </p:sp>
      <p:pic>
        <p:nvPicPr>
          <p:cNvPr id="7170" name="Picture 2" descr="Image result for tawaf">
            <a:extLst>
              <a:ext uri="{FF2B5EF4-FFF2-40B4-BE49-F238E27FC236}">
                <a16:creationId xmlns:a16="http://schemas.microsoft.com/office/drawing/2014/main" id="{352AB28C-4AA2-427F-84A4-90E3AF4B56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38" r="24565" b="-1"/>
          <a:stretch/>
        </p:blipFill>
        <p:spPr bwMode="auto">
          <a:xfrm>
            <a:off x="6438898" y="10"/>
            <a:ext cx="575310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C727A21A-62F5-405C-B7A5-439FD39932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38898" y="0"/>
            <a:ext cx="0" cy="685800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F641577A-888F-4E56-B9E4-CC57AC7B7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95399" y="2026340"/>
            <a:ext cx="10896601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44DECF6A-5152-4602-A0D3-62CD4025FD8A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379532-E460-42B1-A54A-ADA72AA8E546}"/>
              </a:ext>
            </a:extLst>
          </p:cNvPr>
          <p:cNvSpPr txBox="1"/>
          <p:nvPr/>
        </p:nvSpPr>
        <p:spPr>
          <a:xfrm>
            <a:off x="212034" y="6444734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dirty="0">
                <a:solidFill>
                  <a:schemeClr val="bg1"/>
                </a:solidFill>
              </a:rPr>
              <a:t>hajjnaseeha.com</a:t>
            </a:r>
          </a:p>
        </p:txBody>
      </p:sp>
    </p:spTree>
    <p:extLst>
      <p:ext uri="{BB962C8B-B14F-4D97-AF65-F5344CB8AC3E}">
        <p14:creationId xmlns:p14="http://schemas.microsoft.com/office/powerpoint/2010/main" val="24866196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2B57DBD-BD6E-4A09-B8E2-9FE6D288D4FB}"/>
              </a:ext>
            </a:extLst>
          </p:cNvPr>
          <p:cNvSpPr/>
          <p:nvPr/>
        </p:nvSpPr>
        <p:spPr>
          <a:xfrm>
            <a:off x="4965430" y="629268"/>
            <a:ext cx="6586491" cy="1286160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100" b="1" dirty="0">
                <a:solidFill>
                  <a:srgbClr val="FF3300"/>
                </a:solidFill>
                <a:ea typeface="+mj-ea"/>
                <a:cs typeface="+mj-cs"/>
              </a:rPr>
              <a:t>Performing Umrah: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100" b="1" dirty="0">
                <a:solidFill>
                  <a:srgbClr val="FF3300"/>
                </a:solidFill>
                <a:ea typeface="+mj-ea"/>
                <a:cs typeface="+mj-cs"/>
              </a:rPr>
              <a:t>Misc. Tawaf</a:t>
            </a:r>
            <a:endParaRPr lang="en-US" sz="4100" dirty="0">
              <a:solidFill>
                <a:srgbClr val="FF3300"/>
              </a:solidFill>
              <a:ea typeface="+mj-ea"/>
              <a:cs typeface="+mj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8CBDC0-F72D-4EC7-8208-E3297D660D02}"/>
              </a:ext>
            </a:extLst>
          </p:cNvPr>
          <p:cNvSpPr/>
          <p:nvPr/>
        </p:nvSpPr>
        <p:spPr>
          <a:xfrm>
            <a:off x="4942369" y="2415691"/>
            <a:ext cx="6931579" cy="3785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One must walk around the </a:t>
            </a:r>
            <a:r>
              <a:rPr lang="en-US" sz="2400" b="1" dirty="0"/>
              <a:t>Hateem</a:t>
            </a:r>
            <a:r>
              <a:rPr lang="en-US" sz="2400" dirty="0"/>
              <a:t> and not cut through.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During Tawaf recite Qur’an, Zikr and make Du’a; avoid talking.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Do not read aloud in a manner which disturbs others.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It is disliked to eat; one may drink Zamzam in between if one feels thirsty.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Avoid copying the recitation of random groups/people.</a:t>
            </a:r>
          </a:p>
        </p:txBody>
      </p:sp>
      <p:pic>
        <p:nvPicPr>
          <p:cNvPr id="2050" name="Picture 2" descr="Image result for tawaf">
            <a:extLst>
              <a:ext uri="{FF2B5EF4-FFF2-40B4-BE49-F238E27FC236}">
                <a16:creationId xmlns:a16="http://schemas.microsoft.com/office/drawing/2014/main" id="{80CDA12D-3942-4812-B253-05523AF960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37" r="30042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56" name="Straight Connector 7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CA43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44DECF6A-5152-4602-A0D3-62CD4025FD8A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379532-E460-42B1-A54A-ADA72AA8E546}"/>
              </a:ext>
            </a:extLst>
          </p:cNvPr>
          <p:cNvSpPr txBox="1"/>
          <p:nvPr/>
        </p:nvSpPr>
        <p:spPr>
          <a:xfrm>
            <a:off x="212034" y="6444734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dirty="0">
                <a:solidFill>
                  <a:schemeClr val="bg1"/>
                </a:solidFill>
              </a:rPr>
              <a:t>hajjnaseeha.com</a:t>
            </a:r>
          </a:p>
        </p:txBody>
      </p:sp>
    </p:spTree>
    <p:extLst>
      <p:ext uri="{BB962C8B-B14F-4D97-AF65-F5344CB8AC3E}">
        <p14:creationId xmlns:p14="http://schemas.microsoft.com/office/powerpoint/2010/main" val="32705933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2B57DBD-BD6E-4A09-B8E2-9FE6D288D4FB}"/>
              </a:ext>
            </a:extLst>
          </p:cNvPr>
          <p:cNvSpPr/>
          <p:nvPr/>
        </p:nvSpPr>
        <p:spPr>
          <a:xfrm>
            <a:off x="512818" y="668449"/>
            <a:ext cx="68885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3300"/>
                </a:solidFill>
              </a:rPr>
              <a:t>Performing Umrah: Misc. Tawaf</a:t>
            </a:r>
            <a:endParaRPr lang="en-GB" sz="4000" dirty="0">
              <a:solidFill>
                <a:srgbClr val="FF33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DECF6A-5152-4602-A0D3-62CD4025FD8A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379532-E460-42B1-A54A-ADA72AA8E546}"/>
              </a:ext>
            </a:extLst>
          </p:cNvPr>
          <p:cNvSpPr txBox="1"/>
          <p:nvPr/>
        </p:nvSpPr>
        <p:spPr>
          <a:xfrm>
            <a:off x="212034" y="6444734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hajjnaseeha.com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8CBDC0-F72D-4EC7-8208-E3297D660D02}"/>
              </a:ext>
            </a:extLst>
          </p:cNvPr>
          <p:cNvSpPr/>
          <p:nvPr/>
        </p:nvSpPr>
        <p:spPr>
          <a:xfrm>
            <a:off x="512818" y="1752245"/>
            <a:ext cx="1065876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If one’s Wudhu breaks, a Fardh Salah starts or one needs to take a break, then it is permissible to pause the Tawaf and then continue from the very place he stopped.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One will not gesture to any other corner of the Ka’bah besides the corner with the Black Stone.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It is </a:t>
            </a:r>
            <a:r>
              <a:rPr lang="en-US" sz="2800" b="1" dirty="0"/>
              <a:t>Mustahab</a:t>
            </a:r>
            <a:r>
              <a:rPr lang="en-US" sz="2800" dirty="0"/>
              <a:t> to touch the </a:t>
            </a:r>
            <a:r>
              <a:rPr lang="en-US" sz="2800" dirty="0" err="1"/>
              <a:t>Rukn</a:t>
            </a:r>
            <a:r>
              <a:rPr lang="en-US" sz="2800" dirty="0"/>
              <a:t> al-Yamani (Yemeni corner) if it possible. If one cannot go near it due to the crowd, one should not gesture towards to it.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 </a:t>
            </a:r>
            <a:r>
              <a:rPr lang="en-US" sz="2800" dirty="0" err="1"/>
              <a:t>Rukn</a:t>
            </a:r>
            <a:r>
              <a:rPr lang="en-US" sz="2800" dirty="0"/>
              <a:t> al-Yamani should not be kissed.</a:t>
            </a:r>
          </a:p>
        </p:txBody>
      </p:sp>
    </p:spTree>
    <p:extLst>
      <p:ext uri="{BB962C8B-B14F-4D97-AF65-F5344CB8AC3E}">
        <p14:creationId xmlns:p14="http://schemas.microsoft.com/office/powerpoint/2010/main" val="20480619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2B57DBD-BD6E-4A09-B8E2-9FE6D288D4FB}"/>
              </a:ext>
            </a:extLst>
          </p:cNvPr>
          <p:cNvSpPr/>
          <p:nvPr/>
        </p:nvSpPr>
        <p:spPr>
          <a:xfrm>
            <a:off x="512818" y="246853"/>
            <a:ext cx="820109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3300"/>
                </a:solidFill>
              </a:rPr>
              <a:t>Performing Umrah: Completing Tawaf</a:t>
            </a:r>
            <a:endParaRPr lang="en-GB" sz="4000" dirty="0">
              <a:solidFill>
                <a:srgbClr val="FF33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DECF6A-5152-4602-A0D3-62CD4025FD8A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379532-E460-42B1-A54A-ADA72AA8E546}"/>
              </a:ext>
            </a:extLst>
          </p:cNvPr>
          <p:cNvSpPr txBox="1"/>
          <p:nvPr/>
        </p:nvSpPr>
        <p:spPr>
          <a:xfrm>
            <a:off x="212034" y="6444734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hajjnaseeha.com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8CBDC0-F72D-4EC7-8208-E3297D660D02}"/>
              </a:ext>
            </a:extLst>
          </p:cNvPr>
          <p:cNvSpPr/>
          <p:nvPr/>
        </p:nvSpPr>
        <p:spPr>
          <a:xfrm>
            <a:off x="512818" y="998673"/>
            <a:ext cx="1065876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 Tawaf is completed upon making Istilaam of </a:t>
            </a:r>
            <a:r>
              <a:rPr lang="en-US" sz="2800" dirty="0" err="1"/>
              <a:t>Hajr</a:t>
            </a:r>
            <a:r>
              <a:rPr lang="en-US" sz="2800" dirty="0"/>
              <a:t> al-Aswad at the end of the 7th round - this will be the 8</a:t>
            </a:r>
            <a:r>
              <a:rPr lang="en-US" sz="2800" baseline="30000" dirty="0"/>
              <a:t>th</a:t>
            </a:r>
            <a:r>
              <a:rPr lang="en-US" sz="2800" dirty="0"/>
              <a:t> Istilaam in total.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It is Wajib to perform 2 Rak’ah after Tawaf.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 2 Rak’ah should not be performed in the Makruh times for Salah. </a:t>
            </a:r>
          </a:p>
          <a:p>
            <a:r>
              <a:rPr lang="en-US" sz="2800" dirty="0"/>
              <a:t>     These times are: </a:t>
            </a:r>
            <a:r>
              <a:rPr lang="en-US" sz="2800" i="1" dirty="0"/>
              <a:t>After the Fajr prayer, at sunrise, at zenith, after the</a:t>
            </a:r>
          </a:p>
          <a:p>
            <a:r>
              <a:rPr lang="en-US" sz="2800" i="1" dirty="0"/>
              <a:t>     Asr prayer and at sunset.</a:t>
            </a:r>
          </a:p>
          <a:p>
            <a:endParaRPr lang="en-US" sz="28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It is preferable to perform these 2 Rak’ah behind Maqam al-Ibrahim.  However, if there is not enough space, one may perform these two Rak’ah anywhere.</a:t>
            </a:r>
          </a:p>
        </p:txBody>
      </p:sp>
    </p:spTree>
    <p:extLst>
      <p:ext uri="{BB962C8B-B14F-4D97-AF65-F5344CB8AC3E}">
        <p14:creationId xmlns:p14="http://schemas.microsoft.com/office/powerpoint/2010/main" val="14785753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F91D626-AF79-42C9-B724-11FA489CFF5A}"/>
              </a:ext>
            </a:extLst>
          </p:cNvPr>
          <p:cNvSpPr/>
          <p:nvPr/>
        </p:nvSpPr>
        <p:spPr>
          <a:xfrm>
            <a:off x="6746628" y="1783959"/>
            <a:ext cx="4645250" cy="28891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b="1">
                <a:latin typeface="+mj-lt"/>
                <a:ea typeface="+mj-ea"/>
                <a:cs typeface="+mj-cs"/>
              </a:rPr>
              <a:t>SA’EE</a:t>
            </a:r>
            <a:endParaRPr lang="en-US" sz="6000" dirty="0">
              <a:latin typeface="+mj-lt"/>
              <a:ea typeface="+mj-ea"/>
              <a:cs typeface="+mj-cs"/>
            </a:endParaRPr>
          </a:p>
        </p:txBody>
      </p:sp>
      <p:sp>
        <p:nvSpPr>
          <p:cNvPr id="2056" name="Freeform: Shape 138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4" name="Picture 6" descr="Image result for SAEE">
            <a:extLst>
              <a:ext uri="{FF2B5EF4-FFF2-40B4-BE49-F238E27FC236}">
                <a16:creationId xmlns:a16="http://schemas.microsoft.com/office/drawing/2014/main" id="{25BDAF55-0767-41C4-949C-1B8BB66753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07" r="1898" b="1"/>
          <a:stretch/>
        </p:blipFill>
        <p:spPr bwMode="auto">
          <a:xfrm>
            <a:off x="20" y="10"/>
            <a:ext cx="6024134" cy="685799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81247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2B57DBD-BD6E-4A09-B8E2-9FE6D288D4FB}"/>
              </a:ext>
            </a:extLst>
          </p:cNvPr>
          <p:cNvSpPr/>
          <p:nvPr/>
        </p:nvSpPr>
        <p:spPr>
          <a:xfrm>
            <a:off x="473061" y="573614"/>
            <a:ext cx="840852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3300"/>
                </a:solidFill>
              </a:rPr>
              <a:t>Performing Umrah: Preparing for Sa’ee</a:t>
            </a:r>
            <a:endParaRPr lang="en-GB" sz="4000" dirty="0">
              <a:solidFill>
                <a:srgbClr val="FF33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DECF6A-5152-4602-A0D3-62CD4025FD8A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379532-E460-42B1-A54A-ADA72AA8E546}"/>
              </a:ext>
            </a:extLst>
          </p:cNvPr>
          <p:cNvSpPr txBox="1"/>
          <p:nvPr/>
        </p:nvSpPr>
        <p:spPr>
          <a:xfrm>
            <a:off x="212034" y="6444734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hajjnaseeha.com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8CBDC0-F72D-4EC7-8208-E3297D660D02}"/>
              </a:ext>
            </a:extLst>
          </p:cNvPr>
          <p:cNvSpPr/>
          <p:nvPr/>
        </p:nvSpPr>
        <p:spPr>
          <a:xfrm>
            <a:off x="473061" y="1490008"/>
            <a:ext cx="1065876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Sa’ee is to walk between the two hillocks of </a:t>
            </a:r>
            <a:r>
              <a:rPr lang="en-US" sz="2400" b="1" dirty="0"/>
              <a:t>Safa</a:t>
            </a:r>
            <a:r>
              <a:rPr lang="en-US" sz="2400" dirty="0"/>
              <a:t> and </a:t>
            </a:r>
            <a:r>
              <a:rPr lang="en-US" sz="2400" b="1" dirty="0"/>
              <a:t>Marwa </a:t>
            </a:r>
            <a:r>
              <a:rPr lang="en-US" sz="2400" dirty="0"/>
              <a:t>and</a:t>
            </a:r>
            <a:r>
              <a:rPr lang="en-US" sz="2400" b="1" dirty="0"/>
              <a:t> </a:t>
            </a:r>
            <a:r>
              <a:rPr lang="en-US" sz="2400" dirty="0"/>
              <a:t>is a Wajib element in Umrah.  It is performed after the Tawaf. </a:t>
            </a:r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Sa’ee is performed by walking between the two 7 times, starting at Safa and ending at Marwa.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place where Sa’ee is carried out is called Mas’aa.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DB4DDE-1667-41F8-AB59-204C43BE5288}"/>
              </a:ext>
            </a:extLst>
          </p:cNvPr>
          <p:cNvSpPr/>
          <p:nvPr/>
        </p:nvSpPr>
        <p:spPr>
          <a:xfrm>
            <a:off x="892745" y="3912061"/>
            <a:ext cx="10928563" cy="2005678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B8130BB-1224-4ABC-9054-19DBB564566C}"/>
              </a:ext>
            </a:extLst>
          </p:cNvPr>
          <p:cNvSpPr/>
          <p:nvPr/>
        </p:nvSpPr>
        <p:spPr>
          <a:xfrm>
            <a:off x="473061" y="4014764"/>
            <a:ext cx="2252870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9C198B-1118-40FC-ABF9-9F7292D1784D}"/>
              </a:ext>
            </a:extLst>
          </p:cNvPr>
          <p:cNvSpPr txBox="1"/>
          <p:nvPr/>
        </p:nvSpPr>
        <p:spPr>
          <a:xfrm>
            <a:off x="892746" y="4014764"/>
            <a:ext cx="205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</a:rPr>
              <a:t>Practical tips: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C190D78-4B35-4560-B990-F6F9549C9B8F}"/>
              </a:ext>
            </a:extLst>
          </p:cNvPr>
          <p:cNvSpPr/>
          <p:nvPr/>
        </p:nvSpPr>
        <p:spPr>
          <a:xfrm>
            <a:off x="892744" y="4568181"/>
            <a:ext cx="107121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Choose a less busy floor for Sa’ee.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You may wear your footwear if they are clean and perform Sa’ee.</a:t>
            </a:r>
          </a:p>
        </p:txBody>
      </p:sp>
    </p:spTree>
    <p:extLst>
      <p:ext uri="{BB962C8B-B14F-4D97-AF65-F5344CB8AC3E}">
        <p14:creationId xmlns:p14="http://schemas.microsoft.com/office/powerpoint/2010/main" val="4549037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2B57DBD-BD6E-4A09-B8E2-9FE6D288D4FB}"/>
              </a:ext>
            </a:extLst>
          </p:cNvPr>
          <p:cNvSpPr/>
          <p:nvPr/>
        </p:nvSpPr>
        <p:spPr>
          <a:xfrm>
            <a:off x="5116878" y="629266"/>
            <a:ext cx="6422849" cy="1676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 dirty="0">
                <a:solidFill>
                  <a:srgbClr val="FF3300"/>
                </a:solidFill>
                <a:ea typeface="+mj-ea"/>
                <a:cs typeface="+mj-cs"/>
              </a:rPr>
              <a:t>Performing Umrah: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dirty="0">
                <a:solidFill>
                  <a:srgbClr val="FF3300"/>
                </a:solidFill>
                <a:ea typeface="+mj-ea"/>
                <a:cs typeface="+mj-cs"/>
              </a:rPr>
              <a:t>Safa to Marwa</a:t>
            </a:r>
            <a:endParaRPr lang="en-US" sz="4400" kern="1200" dirty="0">
              <a:solidFill>
                <a:srgbClr val="FF3300"/>
              </a:solidFill>
              <a:ea typeface="+mj-ea"/>
              <a:cs typeface="+mj-cs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A98BC887-4916-4227-9F48-3B078D23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solidFill>
            <a:srgbClr val="4F5F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ounded Rectangle 9">
            <a:extLst>
              <a:ext uri="{FF2B5EF4-FFF2-40B4-BE49-F238E27FC236}">
                <a16:creationId xmlns:a16="http://schemas.microsoft.com/office/drawing/2014/main" id="{1AD6DCFA-0E71-4650-A5E4-3C20E73EB6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632" y="484632"/>
            <a:ext cx="3666744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Image result for SAEE green light">
            <a:extLst>
              <a:ext uri="{FF2B5EF4-FFF2-40B4-BE49-F238E27FC236}">
                <a16:creationId xmlns:a16="http://schemas.microsoft.com/office/drawing/2014/main" id="{E2195A3D-718E-4885-B30B-1C4FAE9F48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65" r="14107" b="1"/>
          <a:stretch/>
        </p:blipFill>
        <p:spPr bwMode="auto">
          <a:xfrm>
            <a:off x="804670" y="803049"/>
            <a:ext cx="3026664" cy="2470743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Image result for marwa hajj">
            <a:extLst>
              <a:ext uri="{FF2B5EF4-FFF2-40B4-BE49-F238E27FC236}">
                <a16:creationId xmlns:a16="http://schemas.microsoft.com/office/drawing/2014/main" id="{B85C72B9-21FA-4087-814C-23D9095C34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6"/>
          <a:stretch/>
        </p:blipFill>
        <p:spPr bwMode="auto">
          <a:xfrm>
            <a:off x="804674" y="3461344"/>
            <a:ext cx="3026663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18CBDC0-F72D-4EC7-8208-E3297D660D02}"/>
              </a:ext>
            </a:extLst>
          </p:cNvPr>
          <p:cNvSpPr/>
          <p:nvPr/>
        </p:nvSpPr>
        <p:spPr>
          <a:xfrm>
            <a:off x="5116878" y="2349803"/>
            <a:ext cx="6422848" cy="378178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Start from Safa ensuring one is standing on the hillock.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Face the Qibla and say:</a:t>
            </a:r>
            <a:r>
              <a:rPr lang="en-US" sz="2800" b="1" dirty="0"/>
              <a:t>  </a:t>
            </a:r>
            <a:r>
              <a:rPr lang="en-US" sz="2800" b="1" dirty="0" err="1"/>
              <a:t>ألله</a:t>
            </a:r>
            <a:r>
              <a:rPr lang="en-US" sz="2800" b="1" dirty="0"/>
              <a:t> </a:t>
            </a:r>
            <a:r>
              <a:rPr lang="en-US" sz="2800" b="1" dirty="0" err="1"/>
              <a:t>أكبر</a:t>
            </a:r>
            <a:r>
              <a:rPr lang="en-US" sz="2800" b="1" dirty="0"/>
              <a:t> </a:t>
            </a:r>
            <a:r>
              <a:rPr lang="en-US" sz="2800" b="1" dirty="0" err="1"/>
              <a:t>لا</a:t>
            </a:r>
            <a:r>
              <a:rPr lang="en-US" sz="2800" b="1" dirty="0"/>
              <a:t> </a:t>
            </a:r>
            <a:r>
              <a:rPr lang="en-US" sz="2800" b="1" dirty="0" err="1"/>
              <a:t>إله</a:t>
            </a:r>
            <a:r>
              <a:rPr lang="en-US" sz="2800" b="1" dirty="0"/>
              <a:t> </a:t>
            </a:r>
            <a:r>
              <a:rPr lang="en-US" sz="2800" b="1" dirty="0" err="1"/>
              <a:t>إلا</a:t>
            </a:r>
            <a:r>
              <a:rPr lang="en-US" sz="2800" b="1" dirty="0"/>
              <a:t> </a:t>
            </a:r>
            <a:r>
              <a:rPr lang="en-US" sz="2800" b="1" dirty="0" err="1"/>
              <a:t>الله</a:t>
            </a:r>
            <a:r>
              <a:rPr lang="en-US" sz="2800" b="1" dirty="0"/>
              <a:t>  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One should then make Du’a.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Now head towards Marwa.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Men should run from the start of the green light to its end.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Women will not run between green lights.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DECF6A-5152-4602-A0D3-62CD4025FD8A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379532-E460-42B1-A54A-ADA72AA8E546}"/>
              </a:ext>
            </a:extLst>
          </p:cNvPr>
          <p:cNvSpPr txBox="1"/>
          <p:nvPr/>
        </p:nvSpPr>
        <p:spPr>
          <a:xfrm>
            <a:off x="212034" y="6444734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dirty="0">
                <a:solidFill>
                  <a:schemeClr val="bg1"/>
                </a:solidFill>
              </a:rPr>
              <a:t>hajjnaseeha.com</a:t>
            </a:r>
          </a:p>
        </p:txBody>
      </p:sp>
    </p:spTree>
    <p:extLst>
      <p:ext uri="{BB962C8B-B14F-4D97-AF65-F5344CB8AC3E}">
        <p14:creationId xmlns:p14="http://schemas.microsoft.com/office/powerpoint/2010/main" val="37618900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2B57DBD-BD6E-4A09-B8E2-9FE6D288D4FB}"/>
              </a:ext>
            </a:extLst>
          </p:cNvPr>
          <p:cNvSpPr/>
          <p:nvPr/>
        </p:nvSpPr>
        <p:spPr>
          <a:xfrm>
            <a:off x="655320" y="365125"/>
            <a:ext cx="5120114" cy="169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dirty="0">
                <a:solidFill>
                  <a:srgbClr val="FF3300"/>
                </a:solidFill>
                <a:ea typeface="+mj-ea"/>
                <a:cs typeface="+mj-cs"/>
              </a:rPr>
              <a:t>Performing Umrah: Marwa to Safa</a:t>
            </a:r>
            <a:endParaRPr lang="en-US" sz="4400" dirty="0">
              <a:solidFill>
                <a:srgbClr val="FF3300"/>
              </a:solidFill>
              <a:ea typeface="+mj-ea"/>
              <a:cs typeface="+mj-cs"/>
            </a:endParaRPr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E4A809D5-3600-46D4-A466-67F2349A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5320" y="2316480"/>
            <a:ext cx="45720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A18CBDC0-F72D-4EC7-8208-E3297D660D02}"/>
              </a:ext>
            </a:extLst>
          </p:cNvPr>
          <p:cNvSpPr/>
          <p:nvPr/>
        </p:nvSpPr>
        <p:spPr>
          <a:xfrm>
            <a:off x="655321" y="2575033"/>
            <a:ext cx="5120113" cy="35672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One round is completed when a person reaches Marwa.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At Marwa, face towards the Qibla, say </a:t>
            </a:r>
            <a:r>
              <a:rPr lang="en-US" sz="2400" dirty="0" err="1"/>
              <a:t>ألله</a:t>
            </a:r>
            <a:r>
              <a:rPr lang="en-US" sz="2400" dirty="0"/>
              <a:t> </a:t>
            </a:r>
            <a:r>
              <a:rPr lang="en-US" sz="2400" dirty="0" err="1"/>
              <a:t>أكبر</a:t>
            </a:r>
            <a:r>
              <a:rPr lang="en-US" sz="2400" dirty="0"/>
              <a:t> </a:t>
            </a:r>
            <a:r>
              <a:rPr lang="en-US" sz="2400" dirty="0" err="1"/>
              <a:t>لا</a:t>
            </a:r>
            <a:r>
              <a:rPr lang="en-US" sz="2400" dirty="0"/>
              <a:t> </a:t>
            </a:r>
            <a:r>
              <a:rPr lang="en-US" sz="2400" dirty="0" err="1"/>
              <a:t>إله</a:t>
            </a:r>
            <a:r>
              <a:rPr lang="en-US" sz="2400" dirty="0"/>
              <a:t> </a:t>
            </a:r>
            <a:r>
              <a:rPr lang="en-US" sz="2400" dirty="0" err="1"/>
              <a:t>إلا</a:t>
            </a:r>
            <a:r>
              <a:rPr lang="en-US" sz="2400" dirty="0"/>
              <a:t> </a:t>
            </a:r>
            <a:r>
              <a:rPr lang="en-US" sz="2400" dirty="0" err="1"/>
              <a:t>الله</a:t>
            </a:r>
            <a:r>
              <a:rPr lang="en-US" sz="2400" dirty="0"/>
              <a:t> </a:t>
            </a:r>
          </a:p>
          <a:p>
            <a:pPr marL="114300">
              <a:lnSpc>
                <a:spcPct val="90000"/>
              </a:lnSpc>
              <a:spcAft>
                <a:spcPts val="600"/>
              </a:spcAft>
            </a:pPr>
            <a:r>
              <a:rPr lang="en-US" sz="2400" dirty="0"/>
              <a:t>   and again make Du’a. 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The 2</a:t>
            </a:r>
            <a:r>
              <a:rPr lang="en-US" sz="2400" baseline="30000" dirty="0"/>
              <a:t>nd</a:t>
            </a:r>
            <a:r>
              <a:rPr lang="en-US" sz="2400" dirty="0"/>
              <a:t> round begins from Marwa.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Repeat this until you finish the 7</a:t>
            </a:r>
            <a:r>
              <a:rPr lang="en-US" sz="2400" baseline="30000" dirty="0"/>
              <a:t>th</a:t>
            </a:r>
            <a:r>
              <a:rPr lang="en-US" sz="2400" dirty="0"/>
              <a:t> round, which will be at Marwa.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Finish with Du’a.</a:t>
            </a:r>
          </a:p>
        </p:txBody>
      </p:sp>
      <p:pic>
        <p:nvPicPr>
          <p:cNvPr id="5122" name="Picture 2" descr="Image result for marwa hajj">
            <a:extLst>
              <a:ext uri="{FF2B5EF4-FFF2-40B4-BE49-F238E27FC236}">
                <a16:creationId xmlns:a16="http://schemas.microsoft.com/office/drawing/2014/main" id="{B9E49B32-6249-43D8-9B81-D5617B95B6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08" r="23311"/>
          <a:stretch/>
        </p:blipFill>
        <p:spPr bwMode="auto">
          <a:xfrm>
            <a:off x="5878849" y="10"/>
            <a:ext cx="6313150" cy="68579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4DECF6A-5152-4602-A0D3-62CD4025FD8A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379532-E460-42B1-A54A-ADA72AA8E546}"/>
              </a:ext>
            </a:extLst>
          </p:cNvPr>
          <p:cNvSpPr txBox="1"/>
          <p:nvPr/>
        </p:nvSpPr>
        <p:spPr>
          <a:xfrm>
            <a:off x="212034" y="6444734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dirty="0">
                <a:solidFill>
                  <a:schemeClr val="bg1"/>
                </a:solidFill>
              </a:rPr>
              <a:t>hajjnaseeha.com</a:t>
            </a:r>
          </a:p>
        </p:txBody>
      </p:sp>
    </p:spTree>
    <p:extLst>
      <p:ext uri="{BB962C8B-B14F-4D97-AF65-F5344CB8AC3E}">
        <p14:creationId xmlns:p14="http://schemas.microsoft.com/office/powerpoint/2010/main" val="1324276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2B57DBD-BD6E-4A09-B8E2-9FE6D288D4FB}"/>
              </a:ext>
            </a:extLst>
          </p:cNvPr>
          <p:cNvSpPr/>
          <p:nvPr/>
        </p:nvSpPr>
        <p:spPr>
          <a:xfrm>
            <a:off x="4965430" y="629268"/>
            <a:ext cx="6586491" cy="1286160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100" b="1" dirty="0">
                <a:solidFill>
                  <a:srgbClr val="FF3300"/>
                </a:solidFill>
                <a:ea typeface="+mj-ea"/>
                <a:cs typeface="+mj-cs"/>
              </a:rPr>
              <a:t>Performing Umrah: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100" b="1" dirty="0">
                <a:solidFill>
                  <a:srgbClr val="FF3300"/>
                </a:solidFill>
                <a:ea typeface="+mj-ea"/>
                <a:cs typeface="+mj-cs"/>
              </a:rPr>
              <a:t>Misc. Sa’ee</a:t>
            </a:r>
            <a:endParaRPr lang="en-US" sz="4100" dirty="0">
              <a:solidFill>
                <a:srgbClr val="FF3300"/>
              </a:solidFill>
              <a:ea typeface="+mj-ea"/>
              <a:cs typeface="+mj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8CBDC0-F72D-4EC7-8208-E3297D660D02}"/>
              </a:ext>
            </a:extLst>
          </p:cNvPr>
          <p:cNvSpPr/>
          <p:nvPr/>
        </p:nvSpPr>
        <p:spPr>
          <a:xfrm>
            <a:off x="4965431" y="2438401"/>
            <a:ext cx="6586489" cy="35648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It is not necessary to have Wudhu when performing Sa’ee.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One should engage in Zikr and Du’a.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If Salah starts or one needs to take a break, it is permissible to continue from where one paused.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It is Mustahab to perform 2 Rak’ah in the Masjid after you complete the Sa’ee.</a:t>
            </a:r>
          </a:p>
        </p:txBody>
      </p:sp>
      <p:pic>
        <p:nvPicPr>
          <p:cNvPr id="6146" name="Picture 2" descr="Image result for saee">
            <a:extLst>
              <a:ext uri="{FF2B5EF4-FFF2-40B4-BE49-F238E27FC236}">
                <a16:creationId xmlns:a16="http://schemas.microsoft.com/office/drawing/2014/main" id="{E03B357D-6CB9-4744-AD1C-FAED119DF4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15" r="24789"/>
          <a:stretch/>
        </p:blipFill>
        <p:spPr bwMode="auto">
          <a:xfrm>
            <a:off x="20" y="1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8EDB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44DECF6A-5152-4602-A0D3-62CD4025FD8A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379532-E460-42B1-A54A-ADA72AA8E546}"/>
              </a:ext>
            </a:extLst>
          </p:cNvPr>
          <p:cNvSpPr txBox="1"/>
          <p:nvPr/>
        </p:nvSpPr>
        <p:spPr>
          <a:xfrm>
            <a:off x="212034" y="6444734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dirty="0">
                <a:solidFill>
                  <a:schemeClr val="bg1"/>
                </a:solidFill>
              </a:rPr>
              <a:t>hajjnaseeha.com</a:t>
            </a:r>
          </a:p>
        </p:txBody>
      </p:sp>
    </p:spTree>
    <p:extLst>
      <p:ext uri="{BB962C8B-B14F-4D97-AF65-F5344CB8AC3E}">
        <p14:creationId xmlns:p14="http://schemas.microsoft.com/office/powerpoint/2010/main" val="35440329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Image result for shaving hair hajj">
            <a:extLst>
              <a:ext uri="{FF2B5EF4-FFF2-40B4-BE49-F238E27FC236}">
                <a16:creationId xmlns:a16="http://schemas.microsoft.com/office/drawing/2014/main" id="{D9A36B6B-430D-4F62-9AE7-4613E26F52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F91D626-AF79-42C9-B724-11FA489CFF5A}"/>
              </a:ext>
            </a:extLst>
          </p:cNvPr>
          <p:cNvSpPr/>
          <p:nvPr/>
        </p:nvSpPr>
        <p:spPr>
          <a:xfrm>
            <a:off x="1524000" y="1122362"/>
            <a:ext cx="9144000" cy="290051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b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SHAVING AND TRIMMING</a:t>
            </a:r>
            <a:endParaRPr lang="en-US" sz="60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01627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2B57DBD-BD6E-4A09-B8E2-9FE6D288D4FB}"/>
              </a:ext>
            </a:extLst>
          </p:cNvPr>
          <p:cNvSpPr/>
          <p:nvPr/>
        </p:nvSpPr>
        <p:spPr>
          <a:xfrm>
            <a:off x="512817" y="577788"/>
            <a:ext cx="909261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3300"/>
                </a:solidFill>
              </a:rPr>
              <a:t>Performing Umrah: Shaving and trimming</a:t>
            </a:r>
            <a:endParaRPr lang="en-GB" sz="4000" dirty="0">
              <a:solidFill>
                <a:srgbClr val="FF33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DECF6A-5152-4602-A0D3-62CD4025FD8A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379532-E460-42B1-A54A-ADA72AA8E546}"/>
              </a:ext>
            </a:extLst>
          </p:cNvPr>
          <p:cNvSpPr txBox="1"/>
          <p:nvPr/>
        </p:nvSpPr>
        <p:spPr>
          <a:xfrm>
            <a:off x="212034" y="6444734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hajjnaseeha.com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8CBDC0-F72D-4EC7-8208-E3297D660D02}"/>
              </a:ext>
            </a:extLst>
          </p:cNvPr>
          <p:cNvSpPr/>
          <p:nvPr/>
        </p:nvSpPr>
        <p:spPr>
          <a:xfrm>
            <a:off x="512817" y="1335157"/>
            <a:ext cx="1092856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Shaving or trimming all the hair on the head is Wajib for men to come out of Ihram.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Shaving is better than trimming.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It is permissible to cut one’s own hair or to go to the barbers.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Women must only trim an inch of her hair and no more. This can be done by herself.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Once a person cuts his/her hair, they are free from the laws of Ihram and the Umrah is complete.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333B954-0DE2-41FF-8490-EFC9723E7D3B}"/>
              </a:ext>
            </a:extLst>
          </p:cNvPr>
          <p:cNvSpPr/>
          <p:nvPr/>
        </p:nvSpPr>
        <p:spPr>
          <a:xfrm>
            <a:off x="750620" y="4119709"/>
            <a:ext cx="10928563" cy="2005678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22A46E-647E-43AA-8D74-C9232130368D}"/>
              </a:ext>
            </a:extLst>
          </p:cNvPr>
          <p:cNvSpPr/>
          <p:nvPr/>
        </p:nvSpPr>
        <p:spPr>
          <a:xfrm>
            <a:off x="330936" y="4222412"/>
            <a:ext cx="2252870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D3F023-F41F-49BB-977C-64E3F3264367}"/>
              </a:ext>
            </a:extLst>
          </p:cNvPr>
          <p:cNvSpPr txBox="1"/>
          <p:nvPr/>
        </p:nvSpPr>
        <p:spPr>
          <a:xfrm>
            <a:off x="750621" y="4222412"/>
            <a:ext cx="205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</a:rPr>
              <a:t>Practical tips: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1F01AE-29DB-4BAB-AEA2-B2D80B6BB74D}"/>
              </a:ext>
            </a:extLst>
          </p:cNvPr>
          <p:cNvSpPr/>
          <p:nvPr/>
        </p:nvSpPr>
        <p:spPr>
          <a:xfrm>
            <a:off x="750619" y="4775829"/>
            <a:ext cx="107121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Ensure the barber uses a fresh blade (most of the time they do).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Women should cut their hair in the hotel room.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It is handy to keep a small pair of scissors.</a:t>
            </a:r>
          </a:p>
        </p:txBody>
      </p:sp>
    </p:spTree>
    <p:extLst>
      <p:ext uri="{BB962C8B-B14F-4D97-AF65-F5344CB8AC3E}">
        <p14:creationId xmlns:p14="http://schemas.microsoft.com/office/powerpoint/2010/main" val="26533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70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290" name="Picture 2" descr="Image result for women hajj">
            <a:extLst>
              <a:ext uri="{FF2B5EF4-FFF2-40B4-BE49-F238E27FC236}">
                <a16:creationId xmlns:a16="http://schemas.microsoft.com/office/drawing/2014/main" id="{FD6A2DA1-6D5F-4E81-8E8B-AFD86AE50F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46" b="884"/>
          <a:stretch/>
        </p:blipFill>
        <p:spPr bwMode="auto">
          <a:xfrm>
            <a:off x="20" y="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F91D626-AF79-42C9-B724-11FA489CFF5A}"/>
              </a:ext>
            </a:extLst>
          </p:cNvPr>
          <p:cNvSpPr/>
          <p:nvPr/>
        </p:nvSpPr>
        <p:spPr>
          <a:xfrm>
            <a:off x="1524000" y="1771719"/>
            <a:ext cx="9144000" cy="290051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Tips and advice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for women</a:t>
            </a:r>
            <a:endParaRPr lang="en-US" sz="60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338118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2B57DBD-BD6E-4A09-B8E2-9FE6D288D4FB}"/>
              </a:ext>
            </a:extLst>
          </p:cNvPr>
          <p:cNvSpPr/>
          <p:nvPr/>
        </p:nvSpPr>
        <p:spPr>
          <a:xfrm>
            <a:off x="473061" y="573614"/>
            <a:ext cx="429476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7030A0"/>
                </a:solidFill>
              </a:rPr>
              <a:t>Entering into Ihram</a:t>
            </a:r>
            <a:endParaRPr lang="en-GB" sz="4000" dirty="0">
              <a:solidFill>
                <a:srgbClr val="7030A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DECF6A-5152-4602-A0D3-62CD4025FD8A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379532-E460-42B1-A54A-ADA72AA8E546}"/>
              </a:ext>
            </a:extLst>
          </p:cNvPr>
          <p:cNvSpPr txBox="1"/>
          <p:nvPr/>
        </p:nvSpPr>
        <p:spPr>
          <a:xfrm>
            <a:off x="212034" y="6444734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hajjnaseeha.com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8CBDC0-F72D-4EC7-8208-E3297D660D02}"/>
              </a:ext>
            </a:extLst>
          </p:cNvPr>
          <p:cNvSpPr/>
          <p:nvPr/>
        </p:nvSpPr>
        <p:spPr>
          <a:xfrm>
            <a:off x="473061" y="1325434"/>
            <a:ext cx="10658765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/>
              <a:t>A woman will not perform the 2 Rak’ah sunnah before Ihram if she is in her menses.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/>
              <a:t>She will merely recite the Talbiyah and make Niyyah to come into the state of Ihram.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/>
              <a:t>She can recite the Talbiyah and any Du’a in her menses.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/>
              <a:t>She cannot recite the Qur’an, perform salah, enter the masjid or perform Tawaf in her menses.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531024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2B57DBD-BD6E-4A09-B8E2-9FE6D288D4FB}"/>
              </a:ext>
            </a:extLst>
          </p:cNvPr>
          <p:cNvSpPr/>
          <p:nvPr/>
        </p:nvSpPr>
        <p:spPr>
          <a:xfrm>
            <a:off x="473061" y="573614"/>
            <a:ext cx="429149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7030A0"/>
                </a:solidFill>
              </a:rPr>
              <a:t>Umrah and menses</a:t>
            </a:r>
            <a:endParaRPr lang="en-GB" sz="4000" dirty="0">
              <a:solidFill>
                <a:srgbClr val="7030A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DECF6A-5152-4602-A0D3-62CD4025FD8A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379532-E460-42B1-A54A-ADA72AA8E546}"/>
              </a:ext>
            </a:extLst>
          </p:cNvPr>
          <p:cNvSpPr txBox="1"/>
          <p:nvPr/>
        </p:nvSpPr>
        <p:spPr>
          <a:xfrm>
            <a:off x="212034" y="6444734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hajjnaseeha.com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8CBDC0-F72D-4EC7-8208-E3297D660D02}"/>
              </a:ext>
            </a:extLst>
          </p:cNvPr>
          <p:cNvSpPr/>
          <p:nvPr/>
        </p:nvSpPr>
        <p:spPr>
          <a:xfrm>
            <a:off x="473061" y="1630234"/>
            <a:ext cx="1065876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If a woman is experiencing her menses, she will not perform any Salah or Tawaf.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A woman will not enter Masjid al-Haram until after her menses are complete and she has taken a bath.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If a woman entered Ihram and she was experiencing her menses, then she will not perform the Umrah until after she becomes free of her menses.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She will have to remain in the state of Ihram until she performs Umrah.</a:t>
            </a:r>
          </a:p>
        </p:txBody>
      </p:sp>
    </p:spTree>
    <p:extLst>
      <p:ext uri="{BB962C8B-B14F-4D97-AF65-F5344CB8AC3E}">
        <p14:creationId xmlns:p14="http://schemas.microsoft.com/office/powerpoint/2010/main" val="36711147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375B19E4-0108-41C4-8DB1-11BAE0B49D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2B57DBD-BD6E-4A09-B8E2-9FE6D288D4FB}"/>
              </a:ext>
            </a:extLst>
          </p:cNvPr>
          <p:cNvSpPr/>
          <p:nvPr/>
        </p:nvSpPr>
        <p:spPr>
          <a:xfrm>
            <a:off x="6438899" y="669925"/>
            <a:ext cx="4414629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800" b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Acts of worship not permissible </a:t>
            </a:r>
            <a:endParaRPr lang="en-US" sz="38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9218" name="Picture 2" descr="Image result for quran">
            <a:extLst>
              <a:ext uri="{FF2B5EF4-FFF2-40B4-BE49-F238E27FC236}">
                <a16:creationId xmlns:a16="http://schemas.microsoft.com/office/drawing/2014/main" id="{167FC2CE-CBAF-4995-9F50-09EDDC1E8F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82" r="15201"/>
          <a:stretch/>
        </p:blipFill>
        <p:spPr bwMode="auto">
          <a:xfrm>
            <a:off x="20" y="10"/>
            <a:ext cx="575308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2026340"/>
            <a:ext cx="10896601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A18CBDC0-F72D-4EC7-8208-E3297D660D02}"/>
              </a:ext>
            </a:extLst>
          </p:cNvPr>
          <p:cNvSpPr/>
          <p:nvPr/>
        </p:nvSpPr>
        <p:spPr>
          <a:xfrm>
            <a:off x="6438899" y="2400304"/>
            <a:ext cx="5348289" cy="34289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143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Reciting Qur’an </a:t>
            </a:r>
          </a:p>
          <a:p>
            <a:pPr marL="1143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Performing Salah </a:t>
            </a:r>
          </a:p>
          <a:p>
            <a:pPr marL="1143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Making Tawaf </a:t>
            </a:r>
          </a:p>
          <a:p>
            <a:pPr marL="1143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To enter the Haram (however, you can enter the Safa and Marwa area) </a:t>
            </a:r>
          </a:p>
          <a:p>
            <a:pPr marL="1143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To enter Masajid (however, you can enter the Masjid compound)</a:t>
            </a: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9DD005C1-8C51-42D6-9BEE-B9B838497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DECF6A-5152-4602-A0D3-62CD4025FD8A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379532-E460-42B1-A54A-ADA72AA8E546}"/>
              </a:ext>
            </a:extLst>
          </p:cNvPr>
          <p:cNvSpPr txBox="1"/>
          <p:nvPr/>
        </p:nvSpPr>
        <p:spPr>
          <a:xfrm>
            <a:off x="212034" y="6444734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dirty="0">
                <a:solidFill>
                  <a:schemeClr val="bg1"/>
                </a:solidFill>
              </a:rPr>
              <a:t>hajjnaseeha.com</a:t>
            </a:r>
          </a:p>
        </p:txBody>
      </p:sp>
    </p:spTree>
    <p:extLst>
      <p:ext uri="{BB962C8B-B14F-4D97-AF65-F5344CB8AC3E}">
        <p14:creationId xmlns:p14="http://schemas.microsoft.com/office/powerpoint/2010/main" val="5662321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2B57DBD-BD6E-4A09-B8E2-9FE6D288D4FB}"/>
              </a:ext>
            </a:extLst>
          </p:cNvPr>
          <p:cNvSpPr/>
          <p:nvPr/>
        </p:nvSpPr>
        <p:spPr>
          <a:xfrm>
            <a:off x="1295400" y="669925"/>
            <a:ext cx="4562272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700" b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Acts of worship which are permissible </a:t>
            </a:r>
            <a:endParaRPr lang="en-US" sz="37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8CBDC0-F72D-4EC7-8208-E3297D660D02}"/>
              </a:ext>
            </a:extLst>
          </p:cNvPr>
          <p:cNvSpPr/>
          <p:nvPr/>
        </p:nvSpPr>
        <p:spPr>
          <a:xfrm>
            <a:off x="1295400" y="2288833"/>
            <a:ext cx="5582478" cy="37115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Doing Zikr, Istighfar (seeking forgiveness) and Talbiyah 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Salawat upon Rasulullah 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Du’a and reading Islamic books 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Looking at the Ka'bah (from Safa and Marwa building, a hotel room/balcony etc.) 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Treating people with kindness 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Giving Sadaqah (charity) </a:t>
            </a:r>
          </a:p>
        </p:txBody>
      </p:sp>
      <p:pic>
        <p:nvPicPr>
          <p:cNvPr id="10242" name="Picture 2" descr="Image result for kaaba from hotel">
            <a:extLst>
              <a:ext uri="{FF2B5EF4-FFF2-40B4-BE49-F238E27FC236}">
                <a16:creationId xmlns:a16="http://schemas.microsoft.com/office/drawing/2014/main" id="{D5532439-9E0D-4395-815F-2DD5B94B94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0" r="7634"/>
          <a:stretch/>
        </p:blipFill>
        <p:spPr bwMode="auto">
          <a:xfrm>
            <a:off x="7629728" y="10"/>
            <a:ext cx="456227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95400" y="2026340"/>
            <a:ext cx="10896601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Rectangle 138">
            <a:extLst>
              <a:ext uri="{FF2B5EF4-FFF2-40B4-BE49-F238E27FC236}">
                <a16:creationId xmlns:a16="http://schemas.microsoft.com/office/drawing/2014/main" id="{9DD005C1-8C51-42D6-9BEE-B9B838497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DECF6A-5152-4602-A0D3-62CD4025FD8A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379532-E460-42B1-A54A-ADA72AA8E546}"/>
              </a:ext>
            </a:extLst>
          </p:cNvPr>
          <p:cNvSpPr txBox="1"/>
          <p:nvPr/>
        </p:nvSpPr>
        <p:spPr>
          <a:xfrm>
            <a:off x="212034" y="6444734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dirty="0">
                <a:solidFill>
                  <a:schemeClr val="bg1"/>
                </a:solidFill>
              </a:rPr>
              <a:t>hajjnaseeha.com</a:t>
            </a:r>
          </a:p>
        </p:txBody>
      </p:sp>
    </p:spTree>
    <p:extLst>
      <p:ext uri="{BB962C8B-B14F-4D97-AF65-F5344CB8AC3E}">
        <p14:creationId xmlns:p14="http://schemas.microsoft.com/office/powerpoint/2010/main" val="15245870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2B57DBD-BD6E-4A09-B8E2-9FE6D288D4FB}"/>
              </a:ext>
            </a:extLst>
          </p:cNvPr>
          <p:cNvSpPr/>
          <p:nvPr/>
        </p:nvSpPr>
        <p:spPr>
          <a:xfrm>
            <a:off x="512817" y="577788"/>
            <a:ext cx="314348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7030A0"/>
                </a:solidFill>
              </a:rPr>
              <a:t>Taking the pill</a:t>
            </a:r>
            <a:endParaRPr lang="en-GB" sz="4000" dirty="0">
              <a:solidFill>
                <a:srgbClr val="7030A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DECF6A-5152-4602-A0D3-62CD4025FD8A}"/>
              </a:ext>
            </a:extLst>
          </p:cNvPr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379532-E460-42B1-A54A-ADA72AA8E546}"/>
              </a:ext>
            </a:extLst>
          </p:cNvPr>
          <p:cNvSpPr txBox="1"/>
          <p:nvPr/>
        </p:nvSpPr>
        <p:spPr>
          <a:xfrm>
            <a:off x="212034" y="6444734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hajjnaseeha.com | assubah.com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8CBDC0-F72D-4EC7-8208-E3297D660D02}"/>
              </a:ext>
            </a:extLst>
          </p:cNvPr>
          <p:cNvSpPr/>
          <p:nvPr/>
        </p:nvSpPr>
        <p:spPr>
          <a:xfrm>
            <a:off x="512817" y="1335157"/>
            <a:ext cx="1092856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only Umrah ritual not permitted during menses is Tawaf; therefore this may lengthen the time you spend in Ihram.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If you think you will leave Saudi Arabia without having performed your Tawaf then it is permissible to take medication to delay the menses.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However, if your menses will finish whilst you are still in Makkah it is better not to take them.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333B954-0DE2-41FF-8490-EFC9723E7D3B}"/>
              </a:ext>
            </a:extLst>
          </p:cNvPr>
          <p:cNvSpPr/>
          <p:nvPr/>
        </p:nvSpPr>
        <p:spPr>
          <a:xfrm>
            <a:off x="750620" y="4119709"/>
            <a:ext cx="10928563" cy="200567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22A46E-647E-43AA-8D74-C9232130368D}"/>
              </a:ext>
            </a:extLst>
          </p:cNvPr>
          <p:cNvSpPr/>
          <p:nvPr/>
        </p:nvSpPr>
        <p:spPr>
          <a:xfrm>
            <a:off x="330936" y="4222412"/>
            <a:ext cx="2252870" cy="4572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D3F023-F41F-49BB-977C-64E3F3264367}"/>
              </a:ext>
            </a:extLst>
          </p:cNvPr>
          <p:cNvSpPr txBox="1"/>
          <p:nvPr/>
        </p:nvSpPr>
        <p:spPr>
          <a:xfrm>
            <a:off x="750621" y="4222412"/>
            <a:ext cx="205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</a:rPr>
              <a:t>Practical tips: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1F01AE-29DB-4BAB-AEA2-B2D80B6BB74D}"/>
              </a:ext>
            </a:extLst>
          </p:cNvPr>
          <p:cNvSpPr/>
          <p:nvPr/>
        </p:nvSpPr>
        <p:spPr>
          <a:xfrm>
            <a:off x="750619" y="4775829"/>
            <a:ext cx="107121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Contact your doctor and seek medical advice.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Pills often have side effects so read up on that beforehand.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Ask advice from sisters who may have used the pill during Umrah</a:t>
            </a:r>
          </a:p>
        </p:txBody>
      </p:sp>
    </p:spTree>
    <p:extLst>
      <p:ext uri="{BB962C8B-B14F-4D97-AF65-F5344CB8AC3E}">
        <p14:creationId xmlns:p14="http://schemas.microsoft.com/office/powerpoint/2010/main" val="5153304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EE7EEB8-6D62-44FD-A301-7D1CBD6428B3}"/>
              </a:ext>
            </a:extLst>
          </p:cNvPr>
          <p:cNvSpPr/>
          <p:nvPr/>
        </p:nvSpPr>
        <p:spPr>
          <a:xfrm>
            <a:off x="92765" y="92765"/>
            <a:ext cx="11940209" cy="6599583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2B57DBD-BD6E-4A09-B8E2-9FE6D288D4FB}"/>
              </a:ext>
            </a:extLst>
          </p:cNvPr>
          <p:cNvSpPr/>
          <p:nvPr/>
        </p:nvSpPr>
        <p:spPr>
          <a:xfrm>
            <a:off x="1245703" y="1807506"/>
            <a:ext cx="9336157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00" b="1" dirty="0">
                <a:solidFill>
                  <a:schemeClr val="bg1"/>
                </a:solidFill>
              </a:rPr>
              <a:t>Umrah complete Alhamdulillah!</a:t>
            </a:r>
          </a:p>
          <a:p>
            <a:pPr algn="ctr"/>
            <a:r>
              <a:rPr lang="en-GB" sz="4000" b="1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n-GB" sz="4000" b="1" dirty="0">
                <a:solidFill>
                  <a:schemeClr val="bg1"/>
                </a:solidFill>
              </a:rPr>
              <a:t>May Allah accept it from you, Aameen.</a:t>
            </a:r>
          </a:p>
          <a:p>
            <a:pPr algn="ctr"/>
            <a:endParaRPr lang="en-GB" sz="4000" b="1" dirty="0">
              <a:solidFill>
                <a:schemeClr val="bg1"/>
              </a:solidFill>
            </a:endParaRPr>
          </a:p>
          <a:p>
            <a:pPr algn="ctr"/>
            <a:r>
              <a:rPr lang="en-GB" sz="4000" b="1" dirty="0">
                <a:solidFill>
                  <a:schemeClr val="bg1"/>
                </a:solidFill>
              </a:rPr>
              <a:t>Please make Du’a for us!</a:t>
            </a:r>
            <a:endParaRPr lang="en-GB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6149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7E00B0C-7785-4AA4-9769-DB186E0763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33" b="7110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picture containing bird&#10;&#10;Description automatically generated">
            <a:extLst>
              <a:ext uri="{FF2B5EF4-FFF2-40B4-BE49-F238E27FC236}">
                <a16:creationId xmlns:a16="http://schemas.microsoft.com/office/drawing/2014/main" id="{1A568D87-4BD6-4F63-8930-E2E589A7B73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45" b="25535"/>
          <a:stretch/>
        </p:blipFill>
        <p:spPr>
          <a:xfrm>
            <a:off x="1427526" y="4094923"/>
            <a:ext cx="9293483" cy="2598528"/>
          </a:xfrm>
          <a:prstGeom prst="rect">
            <a:avLst/>
          </a:prstGeom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F2885583-0193-41F3-9E88-40CC2F5D8E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47" t="8681" r="11759" b="8823"/>
          <a:stretch/>
        </p:blipFill>
        <p:spPr>
          <a:xfrm>
            <a:off x="318052" y="164939"/>
            <a:ext cx="2486993" cy="1955409"/>
          </a:xfrm>
          <a:prstGeom prst="rect">
            <a:avLst/>
          </a:prstGeom>
        </p:spPr>
      </p:pic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F0F6CF56-88C8-4D90-90A9-3F95F507599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00" b="27079"/>
          <a:stretch/>
        </p:blipFill>
        <p:spPr>
          <a:xfrm>
            <a:off x="2250352" y="1857379"/>
            <a:ext cx="7450240" cy="1992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7787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2554</Words>
  <Application>Microsoft Office PowerPoint</Application>
  <PresentationFormat>Widescreen</PresentationFormat>
  <Paragraphs>277</Paragraphs>
  <Slides>40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5" baseType="lpstr">
      <vt:lpstr>Arial</vt:lpstr>
      <vt:lpstr>Calibri</vt:lpstr>
      <vt:lpstr>Calibri Light</vt:lpstr>
      <vt:lpstr>Sherlyn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Mujibur Rahman</dc:creator>
  <cp:lastModifiedBy>Mujibur Rahman</cp:lastModifiedBy>
  <cp:revision>13</cp:revision>
  <dcterms:created xsi:type="dcterms:W3CDTF">2020-01-22T21:45:55Z</dcterms:created>
  <dcterms:modified xsi:type="dcterms:W3CDTF">2021-11-02T21:44:50Z</dcterms:modified>
</cp:coreProperties>
</file>